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68"/>
  </p:notesMasterIdLst>
  <p:sldIdLst>
    <p:sldId id="443" r:id="rId2"/>
    <p:sldId id="444" r:id="rId3"/>
    <p:sldId id="445" r:id="rId4"/>
    <p:sldId id="446" r:id="rId5"/>
    <p:sldId id="447" r:id="rId6"/>
    <p:sldId id="448" r:id="rId7"/>
    <p:sldId id="449" r:id="rId8"/>
    <p:sldId id="450" r:id="rId9"/>
    <p:sldId id="495" r:id="rId10"/>
    <p:sldId id="452" r:id="rId11"/>
    <p:sldId id="453" r:id="rId12"/>
    <p:sldId id="454" r:id="rId13"/>
    <p:sldId id="421" r:id="rId14"/>
    <p:sldId id="422" r:id="rId15"/>
    <p:sldId id="423" r:id="rId16"/>
    <p:sldId id="424" r:id="rId17"/>
    <p:sldId id="425" r:id="rId18"/>
    <p:sldId id="426" r:id="rId19"/>
    <p:sldId id="427" r:id="rId20"/>
    <p:sldId id="439" r:id="rId21"/>
    <p:sldId id="428" r:id="rId22"/>
    <p:sldId id="456" r:id="rId23"/>
    <p:sldId id="429" r:id="rId24"/>
    <p:sldId id="430" r:id="rId25"/>
    <p:sldId id="431" r:id="rId26"/>
    <p:sldId id="432" r:id="rId27"/>
    <p:sldId id="441" r:id="rId28"/>
    <p:sldId id="434" r:id="rId29"/>
    <p:sldId id="442" r:id="rId30"/>
    <p:sldId id="459" r:id="rId31"/>
    <p:sldId id="461" r:id="rId32"/>
    <p:sldId id="460" r:id="rId33"/>
    <p:sldId id="462" r:id="rId34"/>
    <p:sldId id="463" r:id="rId35"/>
    <p:sldId id="464" r:id="rId36"/>
    <p:sldId id="465" r:id="rId37"/>
    <p:sldId id="496" r:id="rId38"/>
    <p:sldId id="466" r:id="rId39"/>
    <p:sldId id="497" r:id="rId40"/>
    <p:sldId id="467" r:id="rId41"/>
    <p:sldId id="468" r:id="rId42"/>
    <p:sldId id="469" r:id="rId43"/>
    <p:sldId id="470" r:id="rId44"/>
    <p:sldId id="471" r:id="rId45"/>
    <p:sldId id="484" r:id="rId46"/>
    <p:sldId id="485" r:id="rId47"/>
    <p:sldId id="486" r:id="rId48"/>
    <p:sldId id="487" r:id="rId49"/>
    <p:sldId id="488" r:id="rId50"/>
    <p:sldId id="489" r:id="rId51"/>
    <p:sldId id="490" r:id="rId52"/>
    <p:sldId id="491" r:id="rId53"/>
    <p:sldId id="492" r:id="rId54"/>
    <p:sldId id="493" r:id="rId55"/>
    <p:sldId id="494" r:id="rId56"/>
    <p:sldId id="472" r:id="rId57"/>
    <p:sldId id="473" r:id="rId58"/>
    <p:sldId id="474" r:id="rId59"/>
    <p:sldId id="475" r:id="rId60"/>
    <p:sldId id="476" r:id="rId61"/>
    <p:sldId id="477" r:id="rId62"/>
    <p:sldId id="479" r:id="rId63"/>
    <p:sldId id="480" r:id="rId64"/>
    <p:sldId id="481" r:id="rId65"/>
    <p:sldId id="482" r:id="rId66"/>
    <p:sldId id="483" r:id="rId67"/>
  </p:sldIdLst>
  <p:sldSz cx="9144000" cy="6858000" type="screen4x3"/>
  <p:notesSz cx="6858000" cy="9144000"/>
  <p:defaultTextStyle>
    <a:defPPr>
      <a:defRPr lang="en-US"/>
    </a:defPPr>
    <a:lvl1pPr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24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24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24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2400"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99"/>
    <a:srgbClr val="99CC00"/>
    <a:srgbClr val="66FF33"/>
    <a:srgbClr val="FF9900"/>
    <a:srgbClr val="0099B0"/>
    <a:srgbClr val="90061A"/>
    <a:srgbClr val="CCFF66"/>
    <a:srgbClr val="FF4B21"/>
    <a:srgbClr val="00204E"/>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454" autoAdjust="0"/>
  </p:normalViewPr>
  <p:slideViewPr>
    <p:cSldViewPr showGuides="1">
      <p:cViewPr varScale="1">
        <p:scale>
          <a:sx n="59" d="100"/>
          <a:sy n="59" d="100"/>
        </p:scale>
        <p:origin x="1896"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870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8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ea typeface="ＭＳ Ｐゴシック" charset="0"/>
                <a:cs typeface="ＭＳ Ｐゴシック" charset="0"/>
              </a:defRPr>
            </a:lvl1pPr>
          </a:lstStyle>
          <a:p>
            <a:pPr>
              <a:defRPr/>
            </a:pPr>
            <a:endParaRPr lang="en-US"/>
          </a:p>
        </p:txBody>
      </p:sp>
      <p:sp>
        <p:nvSpPr>
          <p:cNvPr id="34819"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ea typeface="ＭＳ Ｐゴシック" charset="0"/>
                <a:cs typeface="ＭＳ Ｐゴシック" charset="0"/>
              </a:defRPr>
            </a:lvl1pPr>
          </a:lstStyle>
          <a:p>
            <a:pPr>
              <a:defRPr/>
            </a:pPr>
            <a:endParaRPr lang="en-US"/>
          </a:p>
        </p:txBody>
      </p:sp>
      <p:sp>
        <p:nvSpPr>
          <p:cNvPr id="61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2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482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ea typeface="ＭＳ Ｐゴシック" charset="0"/>
                <a:cs typeface="ＭＳ Ｐゴシック" charset="0"/>
              </a:defRPr>
            </a:lvl1pPr>
          </a:lstStyle>
          <a:p>
            <a:pPr>
              <a:defRPr/>
            </a:pPr>
            <a:endParaRPr lang="en-US"/>
          </a:p>
        </p:txBody>
      </p:sp>
      <p:sp>
        <p:nvSpPr>
          <p:cNvPr id="3482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15DC034A-939F-4461-92DC-9DF410B9568B}" type="slidenum">
              <a:rPr lang="en-US" altLang="en-US"/>
              <a:pPr/>
              <a:t>‹#›</a:t>
            </a:fld>
            <a:endParaRPr lang="en-US" altLang="en-US"/>
          </a:p>
        </p:txBody>
      </p:sp>
    </p:spTree>
    <p:extLst>
      <p:ext uri="{BB962C8B-B14F-4D97-AF65-F5344CB8AC3E}">
        <p14:creationId xmlns:p14="http://schemas.microsoft.com/office/powerpoint/2010/main" val="44667315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2pPr>
    <a:lvl3pPr marL="9144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3pPr>
    <a:lvl4pPr marL="13716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4pPr>
    <a:lvl5pPr marL="18288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Map – perform function call to each element of a list</a:t>
            </a:r>
          </a:p>
          <a:p>
            <a:r>
              <a:rPr lang="en-US" dirty="0" smtClean="0"/>
              <a:t>Anonymous</a:t>
            </a:r>
            <a:r>
              <a:rPr lang="en-US" baseline="0" dirty="0" smtClean="0"/>
              <a:t> </a:t>
            </a:r>
            <a:r>
              <a:rPr lang="en-US" dirty="0" smtClean="0"/>
              <a:t>Lambda – function definition not bound to an identifier,</a:t>
            </a:r>
            <a:r>
              <a:rPr lang="en-US" baseline="0" dirty="0" smtClean="0"/>
              <a:t> often passed as an argument to another function.</a:t>
            </a:r>
          </a:p>
          <a:p>
            <a:r>
              <a:rPr lang="en-US" baseline="0" dirty="0" smtClean="0"/>
              <a:t>Filter – return all elements that evaluate true when passed to function</a:t>
            </a:r>
            <a:endParaRPr lang="en-US" dirty="0"/>
          </a:p>
        </p:txBody>
      </p:sp>
      <p:sp>
        <p:nvSpPr>
          <p:cNvPr id="4" name="Slide Number Placeholder 3"/>
          <p:cNvSpPr>
            <a:spLocks noGrp="1"/>
          </p:cNvSpPr>
          <p:nvPr>
            <p:ph type="sldNum" sz="quarter" idx="10"/>
          </p:nvPr>
        </p:nvSpPr>
        <p:spPr/>
        <p:txBody>
          <a:bodyPr/>
          <a:lstStyle/>
          <a:p>
            <a:fld id="{15DC034A-939F-4461-92DC-9DF410B9568B}" type="slidenum">
              <a:rPr lang="en-US" altLang="en-US" smtClean="0"/>
              <a:pPr/>
              <a:t>3</a:t>
            </a:fld>
            <a:endParaRPr lang="en-US" altLang="en-US"/>
          </a:p>
        </p:txBody>
      </p:sp>
    </p:spTree>
    <p:extLst>
      <p:ext uri="{BB962C8B-B14F-4D97-AF65-F5344CB8AC3E}">
        <p14:creationId xmlns:p14="http://schemas.microsoft.com/office/powerpoint/2010/main" val="22473877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Slide Image Placeholder 1"/>
          <p:cNvSpPr>
            <a:spLocks noGrp="1" noRot="1" noChangeAspect="1"/>
          </p:cNvSpPr>
          <p:nvPr>
            <p:ph type="sldImg"/>
          </p:nvPr>
        </p:nvSpPr>
        <p:spPr>
          <a:ln/>
        </p:spPr>
      </p:sp>
      <p:sp>
        <p:nvSpPr>
          <p:cNvPr id="4301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a:buAutoNum type="alphaLcParenR"/>
            </a:pPr>
            <a:r>
              <a:rPr lang="en-US" altLang="en-US" dirty="0" smtClean="0">
                <a:latin typeface="Arial" pitchFamily="34" charset="0"/>
                <a:ea typeface="ＭＳ Ｐゴシック" pitchFamily="34" charset="-128"/>
              </a:rPr>
              <a:t>Cannot be tested </a:t>
            </a:r>
            <a:r>
              <a:rPr lang="en-US" altLang="en-US" dirty="0" err="1" smtClean="0">
                <a:latin typeface="Arial" pitchFamily="34" charset="0"/>
                <a:ea typeface="ＭＳ Ｐゴシック" pitchFamily="34" charset="-128"/>
              </a:rPr>
              <a:t>repeatably</a:t>
            </a:r>
            <a:r>
              <a:rPr lang="en-US" altLang="en-US" dirty="0" smtClean="0">
                <a:latin typeface="Arial" pitchFamily="34" charset="0"/>
                <a:ea typeface="ＭＳ Ｐゴシック" pitchFamily="34" charset="-128"/>
              </a:rPr>
              <a:t>. (You might be able to do a statistical analysis).</a:t>
            </a:r>
          </a:p>
          <a:p>
            <a:pPr marL="228600" indent="-228600">
              <a:buAutoNum type="alphaLcParenR"/>
            </a:pPr>
            <a:r>
              <a:rPr lang="en-US" altLang="en-US" dirty="0" smtClean="0">
                <a:latin typeface="Arial" pitchFamily="34" charset="0"/>
                <a:ea typeface="ＭＳ Ｐゴシック" pitchFamily="34" charset="-128"/>
              </a:rPr>
              <a:t>Cannot be tested independently (unless you can stub</a:t>
            </a:r>
            <a:r>
              <a:rPr lang="en-US" altLang="en-US" baseline="0" dirty="0" smtClean="0">
                <a:latin typeface="Arial" pitchFamily="34" charset="0"/>
                <a:ea typeface="ＭＳ Ｐゴシック" pitchFamily="34" charset="-128"/>
              </a:rPr>
              <a:t> the system clock).</a:t>
            </a:r>
            <a:endParaRPr lang="en-US" altLang="en-US" dirty="0" smtClean="0">
              <a:latin typeface="Arial" pitchFamily="34" charset="0"/>
              <a:ea typeface="ＭＳ Ｐゴシック" pitchFamily="34" charset="-128"/>
            </a:endParaRPr>
          </a:p>
          <a:p>
            <a:pPr marL="228600" indent="-228600">
              <a:buAutoNum type="alphaLcParenR"/>
            </a:pPr>
            <a:endParaRPr lang="en-US" altLang="en-US" dirty="0" smtClean="0">
              <a:latin typeface="Arial" pitchFamily="34" charset="0"/>
              <a:ea typeface="ＭＳ Ｐゴシック" pitchFamily="34" charset="-128"/>
            </a:endParaRPr>
          </a:p>
          <a:p>
            <a:pPr marL="228600" indent="-228600">
              <a:buAutoNum type="arabicPeriod"/>
            </a:pPr>
            <a:r>
              <a:rPr lang="en-US" altLang="en-US" baseline="0" dirty="0" smtClean="0">
                <a:latin typeface="Arial" pitchFamily="34" charset="0"/>
                <a:ea typeface="ＭＳ Ｐゴシック" pitchFamily="34" charset="-128"/>
              </a:rPr>
              <a:t>False</a:t>
            </a:r>
          </a:p>
          <a:p>
            <a:pPr marL="228600" indent="-228600">
              <a:buAutoNum type="arabicPeriod"/>
            </a:pPr>
            <a:r>
              <a:rPr lang="en-US" altLang="en-US" baseline="0" dirty="0" smtClean="0">
                <a:latin typeface="Arial" pitchFamily="34" charset="0"/>
                <a:ea typeface="ＭＳ Ｐゴシック" pitchFamily="34" charset="-128"/>
              </a:rPr>
              <a:t>False</a:t>
            </a:r>
          </a:p>
          <a:p>
            <a:pPr marL="228600" indent="-228600">
              <a:buAutoNum type="arabicPeriod"/>
            </a:pPr>
            <a:r>
              <a:rPr lang="en-US" altLang="en-US" baseline="0" dirty="0" smtClean="0">
                <a:latin typeface="Arial" pitchFamily="34" charset="0"/>
                <a:ea typeface="ＭＳ Ｐゴシック" pitchFamily="34" charset="-128"/>
              </a:rPr>
              <a:t>False</a:t>
            </a:r>
          </a:p>
          <a:p>
            <a:pPr marL="228600" indent="-228600">
              <a:buAutoNum type="arabicPeriod"/>
            </a:pPr>
            <a:r>
              <a:rPr lang="en-US" altLang="en-US" baseline="0" dirty="0" smtClean="0">
                <a:latin typeface="Arial" pitchFamily="34" charset="0"/>
                <a:ea typeface="ＭＳ Ｐゴシック" pitchFamily="34" charset="-128"/>
              </a:rPr>
              <a:t>True</a:t>
            </a:r>
            <a:endParaRPr lang="en-US" altLang="en-US" dirty="0" smtClean="0">
              <a:latin typeface="Arial" pitchFamily="34" charset="0"/>
              <a:ea typeface="ＭＳ Ｐゴシック" pitchFamily="34" charset="-128"/>
            </a:endParaRPr>
          </a:p>
        </p:txBody>
      </p:sp>
      <p:sp>
        <p:nvSpPr>
          <p:cNvPr id="4301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CA3EBF8-34EF-48EC-B661-847B685C1B14}" type="slidenum">
              <a:rPr lang="en-US" altLang="en-US" sz="1200">
                <a:solidFill>
                  <a:srgbClr val="000000"/>
                </a:solidFill>
              </a:rPr>
              <a:pPr eaLnBrk="1" hangingPunct="1"/>
              <a:t>28</a:t>
            </a:fld>
            <a:endParaRPr lang="en-US" altLang="en-US" sz="1200">
              <a:solidFill>
                <a:srgbClr val="000000"/>
              </a:solidFill>
            </a:endParaRPr>
          </a:p>
        </p:txBody>
      </p:sp>
    </p:spTree>
    <p:extLst>
      <p:ext uri="{BB962C8B-B14F-4D97-AF65-F5344CB8AC3E}">
        <p14:creationId xmlns:p14="http://schemas.microsoft.com/office/powerpoint/2010/main" val="30803767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62F940C-7ABD-4308-959D-F16572359B4D}" type="slidenum">
              <a:rPr lang="en-US" altLang="en-US" sz="1200"/>
              <a:pPr eaLnBrk="1" hangingPunct="1"/>
              <a:t>30</a:t>
            </a:fld>
            <a:endParaRPr lang="en-US" altLang="en-US" sz="1200"/>
          </a:p>
        </p:txBody>
      </p:sp>
      <p:sp>
        <p:nvSpPr>
          <p:cNvPr id="46082" name="Rectangle 2"/>
          <p:cNvSpPr>
            <a:spLocks noGrp="1" noRot="1" noChangeAspect="1" noChangeArrowheads="1"/>
          </p:cNvSpPr>
          <p:nvPr>
            <p:ph type="sldImg"/>
          </p:nvPr>
        </p:nvSpPr>
        <p:spPr>
          <a:solidFill>
            <a:srgbClr val="FFFFFF"/>
          </a:solidFill>
          <a:ln/>
        </p:spPr>
      </p:sp>
      <p:sp>
        <p:nvSpPr>
          <p:cNvPr id="46083"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dirty="0" smtClean="0">
              <a:latin typeface="Arial" pitchFamily="34" charset="0"/>
              <a:ea typeface="ＭＳ Ｐゴシック" pitchFamily="34" charset="-128"/>
            </a:endParaRPr>
          </a:p>
        </p:txBody>
      </p:sp>
    </p:spTree>
    <p:extLst>
      <p:ext uri="{BB962C8B-B14F-4D97-AF65-F5344CB8AC3E}">
        <p14:creationId xmlns:p14="http://schemas.microsoft.com/office/powerpoint/2010/main" val="7095380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EDC6FD68-BABF-4F01-8740-97226DCA1F0F}" type="slidenum">
              <a:rPr lang="en-US" altLang="en-US" sz="1200"/>
              <a:pPr eaLnBrk="1" hangingPunct="1"/>
              <a:t>32</a:t>
            </a:fld>
            <a:endParaRPr lang="en-US" altLang="en-US" sz="1200"/>
          </a:p>
        </p:txBody>
      </p:sp>
      <p:sp>
        <p:nvSpPr>
          <p:cNvPr id="49154" name="Rectangle 2"/>
          <p:cNvSpPr>
            <a:spLocks noGrp="1" noRot="1" noChangeAspect="1" noChangeArrowheads="1"/>
          </p:cNvSpPr>
          <p:nvPr>
            <p:ph type="sldImg"/>
          </p:nvPr>
        </p:nvSpPr>
        <p:spPr>
          <a:solidFill>
            <a:srgbClr val="FFFFFF"/>
          </a:solidFill>
          <a:ln/>
        </p:spPr>
      </p:sp>
      <p:sp>
        <p:nvSpPr>
          <p:cNvPr id="49155"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smtClean="0">
              <a:latin typeface="Arial" pitchFamily="34" charset="0"/>
              <a:ea typeface="ＭＳ Ｐゴシック" pitchFamily="34" charset="-128"/>
            </a:endParaRPr>
          </a:p>
        </p:txBody>
      </p:sp>
    </p:spTree>
    <p:extLst>
      <p:ext uri="{BB962C8B-B14F-4D97-AF65-F5344CB8AC3E}">
        <p14:creationId xmlns:p14="http://schemas.microsoft.com/office/powerpoint/2010/main" val="35693392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Firefox as client vs. </a:t>
            </a:r>
            <a:r>
              <a:rPr lang="en-US" dirty="0" err="1" smtClean="0"/>
              <a:t>BitTorrent</a:t>
            </a:r>
            <a:r>
              <a:rPr lang="en-US" baseline="0" dirty="0" smtClean="0"/>
              <a:t> as peer</a:t>
            </a:r>
            <a:endParaRPr lang="en-US" dirty="0"/>
          </a:p>
        </p:txBody>
      </p:sp>
      <p:sp>
        <p:nvSpPr>
          <p:cNvPr id="4" name="Slide Number Placeholder 3"/>
          <p:cNvSpPr>
            <a:spLocks noGrp="1"/>
          </p:cNvSpPr>
          <p:nvPr>
            <p:ph type="sldNum" sz="quarter" idx="10"/>
          </p:nvPr>
        </p:nvSpPr>
        <p:spPr/>
        <p:txBody>
          <a:bodyPr/>
          <a:lstStyle/>
          <a:p>
            <a:fld id="{15DC034A-939F-4461-92DC-9DF410B9568B}" type="slidenum">
              <a:rPr lang="en-US" altLang="en-US" smtClean="0"/>
              <a:pPr/>
              <a:t>33</a:t>
            </a:fld>
            <a:endParaRPr lang="en-US" altLang="en-US"/>
          </a:p>
        </p:txBody>
      </p:sp>
    </p:spTree>
    <p:extLst>
      <p:ext uri="{BB962C8B-B14F-4D97-AF65-F5344CB8AC3E}">
        <p14:creationId xmlns:p14="http://schemas.microsoft.com/office/powerpoint/2010/main" val="11518513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p:cNvSpPr>
          <p:nvPr>
            <p:ph type="sldImg"/>
          </p:nvPr>
        </p:nvSpPr>
        <p:spPr>
          <a:ln/>
        </p:spPr>
      </p:sp>
      <p:sp>
        <p:nvSpPr>
          <p:cNvPr id="5222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Arial" pitchFamily="34" charset="0"/>
                <a:ea typeface="ＭＳ Ｐゴシック" pitchFamily="34" charset="-128"/>
              </a:rPr>
              <a:t>Berkeley Unix was first open-source reference implementation of  TCP/IP in an open-source OS!</a:t>
            </a:r>
          </a:p>
        </p:txBody>
      </p:sp>
      <p:sp>
        <p:nvSpPr>
          <p:cNvPr id="5222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347A5D96-F3EE-4218-B767-C38750425BF4}" type="slidenum">
              <a:rPr lang="en-US" altLang="en-US" sz="1200"/>
              <a:pPr eaLnBrk="1" hangingPunct="1"/>
              <a:t>34</a:t>
            </a:fld>
            <a:endParaRPr lang="en-US" altLang="en-US" sz="1200"/>
          </a:p>
        </p:txBody>
      </p:sp>
    </p:spTree>
    <p:extLst>
      <p:ext uri="{BB962C8B-B14F-4D97-AF65-F5344CB8AC3E}">
        <p14:creationId xmlns:p14="http://schemas.microsoft.com/office/powerpoint/2010/main" val="29128480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762912FF-88EA-4936-A5E9-913898439D89}" type="slidenum">
              <a:rPr lang="en-US" altLang="en-US" sz="1200"/>
              <a:pPr eaLnBrk="1" hangingPunct="1"/>
              <a:t>35</a:t>
            </a:fld>
            <a:endParaRPr lang="en-US" altLang="en-US" sz="1200"/>
          </a:p>
        </p:txBody>
      </p:sp>
      <p:sp>
        <p:nvSpPr>
          <p:cNvPr id="54274" name="Rectangle 2"/>
          <p:cNvSpPr>
            <a:spLocks noGrp="1" noRot="1" noChangeAspect="1" noChangeArrowheads="1"/>
          </p:cNvSpPr>
          <p:nvPr>
            <p:ph type="sldImg"/>
          </p:nvPr>
        </p:nvSpPr>
        <p:spPr>
          <a:solidFill>
            <a:srgbClr val="FFFFFF"/>
          </a:solidFill>
          <a:ln/>
        </p:spPr>
      </p:sp>
      <p:sp>
        <p:nvSpPr>
          <p:cNvPr id="54275"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smtClean="0">
              <a:latin typeface="Arial" pitchFamily="34" charset="0"/>
              <a:ea typeface="ＭＳ Ｐゴシック" pitchFamily="34" charset="-128"/>
            </a:endParaRPr>
          </a:p>
        </p:txBody>
      </p:sp>
    </p:spTree>
    <p:extLst>
      <p:ext uri="{BB962C8B-B14F-4D97-AF65-F5344CB8AC3E}">
        <p14:creationId xmlns:p14="http://schemas.microsoft.com/office/powerpoint/2010/main" val="37756585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p:cNvSpPr>
          <p:nvPr>
            <p:ph type="sldImg"/>
          </p:nvPr>
        </p:nvSpPr>
        <p:spPr>
          <a:ln/>
        </p:spPr>
      </p:sp>
      <p:sp>
        <p:nvSpPr>
          <p:cNvPr id="5632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DEMO: </a:t>
            </a:r>
            <a:r>
              <a:rPr lang="en-US" altLang="en-US" dirty="0" err="1" smtClean="0">
                <a:latin typeface="Arial" pitchFamily="34" charset="0"/>
                <a:ea typeface="ＭＳ Ｐゴシック" pitchFamily="34" charset="-128"/>
              </a:rPr>
              <a:t>nc</a:t>
            </a:r>
            <a:r>
              <a:rPr lang="en-US" altLang="en-US" dirty="0" smtClean="0">
                <a:latin typeface="Arial" pitchFamily="34" charset="0"/>
                <a:ea typeface="ＭＳ Ｐゴシック" pitchFamily="34" charset="-128"/>
              </a:rPr>
              <a:t> –l 8000, then GET /la/di/da</a:t>
            </a:r>
          </a:p>
          <a:p>
            <a:r>
              <a:rPr lang="en-US" altLang="en-US" dirty="0" smtClean="0">
                <a:latin typeface="Arial" pitchFamily="34" charset="0"/>
                <a:ea typeface="ＭＳ Ｐゴシック" pitchFamily="34" charset="-128"/>
              </a:rPr>
              <a:t>DEMO: telnet www.cs.berkeley.edu 80</a:t>
            </a:r>
          </a:p>
          <a:p>
            <a:r>
              <a:rPr lang="en-US" altLang="en-US" dirty="0" smtClean="0">
                <a:latin typeface="Arial" pitchFamily="34" charset="0"/>
                <a:ea typeface="ＭＳ Ｐゴシック" pitchFamily="34" charset="-128"/>
              </a:rPr>
              <a:t>GET /bears/ HTTP/1.0</a:t>
            </a:r>
          </a:p>
          <a:p>
            <a:r>
              <a:rPr lang="en-US" altLang="en-US" dirty="0" smtClean="0">
                <a:latin typeface="Arial" pitchFamily="34" charset="0"/>
                <a:ea typeface="ＭＳ Ｐゴシック" pitchFamily="34" charset="-128"/>
              </a:rPr>
              <a:t>  </a:t>
            </a:r>
          </a:p>
        </p:txBody>
      </p:sp>
      <p:sp>
        <p:nvSpPr>
          <p:cNvPr id="5632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A1B84E8-4E2E-48E4-930C-AFC5FEE5FEF7}" type="slidenum">
              <a:rPr lang="en-US" altLang="en-US" sz="1200"/>
              <a:pPr eaLnBrk="1" hangingPunct="1"/>
              <a:t>36</a:t>
            </a:fld>
            <a:endParaRPr lang="en-US" altLang="en-US" sz="1200"/>
          </a:p>
        </p:txBody>
      </p:sp>
    </p:spTree>
    <p:extLst>
      <p:ext uri="{BB962C8B-B14F-4D97-AF65-F5344CB8AC3E}">
        <p14:creationId xmlns:p14="http://schemas.microsoft.com/office/powerpoint/2010/main" val="12195782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Image Placeholder 1"/>
          <p:cNvSpPr>
            <a:spLocks noGrp="1" noRot="1" noChangeAspect="1"/>
          </p:cNvSpPr>
          <p:nvPr>
            <p:ph type="sldImg"/>
          </p:nvPr>
        </p:nvSpPr>
        <p:spPr>
          <a:ln/>
        </p:spPr>
      </p:sp>
      <p:sp>
        <p:nvSpPr>
          <p:cNvPr id="583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1. True.</a:t>
            </a:r>
            <a:r>
              <a:rPr lang="en-US" altLang="en-US" baseline="0" dirty="0" smtClean="0">
                <a:latin typeface="Arial" pitchFamily="34" charset="0"/>
                <a:ea typeface="ＭＳ Ｐゴシック" pitchFamily="34" charset="-128"/>
              </a:rPr>
              <a:t> </a:t>
            </a:r>
            <a:r>
              <a:rPr lang="en-US" altLang="en-US" dirty="0" smtClean="0">
                <a:latin typeface="Arial" pitchFamily="34" charset="0"/>
                <a:ea typeface="ＭＳ Ｐゴシック" pitchFamily="34" charset="-128"/>
              </a:rPr>
              <a:t>DNS relies</a:t>
            </a:r>
            <a:r>
              <a:rPr lang="en-US" altLang="en-US" baseline="0" dirty="0" smtClean="0">
                <a:latin typeface="Arial" pitchFamily="34" charset="0"/>
                <a:ea typeface="ＭＳ Ｐゴシック" pitchFamily="34" charset="-128"/>
              </a:rPr>
              <a:t> on IP</a:t>
            </a:r>
          </a:p>
          <a:p>
            <a:r>
              <a:rPr lang="en-US" altLang="en-US" baseline="0" dirty="0" smtClean="0">
                <a:latin typeface="Arial" pitchFamily="34" charset="0"/>
                <a:ea typeface="ＭＳ Ｐゴシック" pitchFamily="34" charset="-128"/>
              </a:rPr>
              <a:t>2. True. HTTP relies on TCP which relies on IP</a:t>
            </a:r>
          </a:p>
          <a:p>
            <a:r>
              <a:rPr lang="en-US" altLang="en-US" baseline="0" dirty="0" smtClean="0">
                <a:latin typeface="Arial" pitchFamily="34" charset="0"/>
                <a:ea typeface="ＭＳ Ｐゴシック" pitchFamily="34" charset="-128"/>
              </a:rPr>
              <a:t>3. False. TCP does not rely on DNS – can just use IP addresses to work</a:t>
            </a:r>
          </a:p>
          <a:p>
            <a:r>
              <a:rPr lang="en-US" altLang="en-US" baseline="0" dirty="0" smtClean="0">
                <a:latin typeface="Arial" pitchFamily="34" charset="0"/>
                <a:ea typeface="ＭＳ Ｐゴシック" pitchFamily="34" charset="-128"/>
              </a:rPr>
              <a:t>4. False.</a:t>
            </a:r>
            <a:endParaRPr lang="en-US" altLang="en-US" dirty="0" smtClean="0">
              <a:latin typeface="Arial" pitchFamily="34" charset="0"/>
              <a:ea typeface="ＭＳ Ｐゴシック" pitchFamily="34" charset="-128"/>
            </a:endParaRPr>
          </a:p>
        </p:txBody>
      </p:sp>
      <p:sp>
        <p:nvSpPr>
          <p:cNvPr id="583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8A1BA00-5879-49C1-A59A-AD5FDE807213}" type="slidenum">
              <a:rPr lang="en-US" altLang="en-US" sz="1200">
                <a:solidFill>
                  <a:srgbClr val="000000"/>
                </a:solidFill>
              </a:rPr>
              <a:pPr eaLnBrk="1" hangingPunct="1"/>
              <a:t>38</a:t>
            </a:fld>
            <a:endParaRPr lang="en-US" altLang="en-US" sz="1200">
              <a:solidFill>
                <a:srgbClr val="000000"/>
              </a:solidFill>
            </a:endParaRPr>
          </a:p>
        </p:txBody>
      </p:sp>
    </p:spTree>
    <p:extLst>
      <p:ext uri="{BB962C8B-B14F-4D97-AF65-F5344CB8AC3E}">
        <p14:creationId xmlns:p14="http://schemas.microsoft.com/office/powerpoint/2010/main" val="32906436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p:cNvSpPr>
          <p:nvPr>
            <p:ph type="sldImg"/>
          </p:nvPr>
        </p:nvSpPr>
        <p:spPr>
          <a:ln/>
        </p:spPr>
      </p:sp>
      <p:sp>
        <p:nvSpPr>
          <p:cNvPr id="6041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Demo: see cookie arriving from Google.com</a:t>
            </a:r>
          </a:p>
          <a:p>
            <a:r>
              <a:rPr lang="en-US" altLang="en-US" dirty="0" smtClean="0">
                <a:latin typeface="Arial" pitchFamily="34" charset="0"/>
                <a:ea typeface="ＭＳ Ｐゴシック" pitchFamily="34" charset="-128"/>
              </a:rPr>
              <a:t>curl -D - http://www.google.com -o /</a:t>
            </a:r>
            <a:r>
              <a:rPr lang="en-US" altLang="en-US" dirty="0" err="1" smtClean="0">
                <a:latin typeface="Arial" pitchFamily="34" charset="0"/>
                <a:ea typeface="ＭＳ Ｐゴシック" pitchFamily="34" charset="-128"/>
              </a:rPr>
              <a:t>dev</a:t>
            </a:r>
            <a:r>
              <a:rPr lang="en-US" altLang="en-US" dirty="0" smtClean="0">
                <a:latin typeface="Arial" pitchFamily="34" charset="0"/>
                <a:ea typeface="ＭＳ Ｐゴシック" pitchFamily="34" charset="-128"/>
              </a:rPr>
              <a:t>/null</a:t>
            </a:r>
          </a:p>
        </p:txBody>
      </p:sp>
      <p:sp>
        <p:nvSpPr>
          <p:cNvPr id="6041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FD8C8566-501D-4F78-8E01-5B159F3572A4}" type="slidenum">
              <a:rPr lang="en-US" altLang="en-US" sz="1200"/>
              <a:pPr eaLnBrk="1" hangingPunct="1"/>
              <a:t>40</a:t>
            </a:fld>
            <a:endParaRPr lang="en-US" altLang="en-US" sz="1200"/>
          </a:p>
        </p:txBody>
      </p:sp>
    </p:spTree>
    <p:extLst>
      <p:ext uri="{BB962C8B-B14F-4D97-AF65-F5344CB8AC3E}">
        <p14:creationId xmlns:p14="http://schemas.microsoft.com/office/powerpoint/2010/main" val="12032713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p:cNvSpPr>
          <p:nvPr>
            <p:ph type="sldImg"/>
          </p:nvPr>
        </p:nvSpPr>
        <p:spPr>
          <a:ln/>
        </p:spPr>
      </p:sp>
      <p:sp>
        <p:nvSpPr>
          <p:cNvPr id="6451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a:buAutoNum type="arabicPeriod"/>
            </a:pPr>
            <a:r>
              <a:rPr lang="en-US" altLang="en-US" baseline="0" dirty="0" smtClean="0">
                <a:latin typeface="Arial" pitchFamily="34" charset="0"/>
                <a:ea typeface="ＭＳ Ｐゴシック" pitchFamily="34" charset="-128"/>
              </a:rPr>
              <a:t>False. A browser cannot create and modify cookies.</a:t>
            </a:r>
          </a:p>
          <a:p>
            <a:pPr marL="228600" indent="-228600">
              <a:buAutoNum type="arabicPeriod"/>
            </a:pPr>
            <a:r>
              <a:rPr lang="en-US" altLang="en-US" baseline="0" dirty="0" smtClean="0">
                <a:latin typeface="Arial" pitchFamily="34" charset="0"/>
                <a:ea typeface="ＭＳ Ｐゴシック" pitchFamily="34" charset="-128"/>
              </a:rPr>
              <a:t>True. A SAAS app can create and modify cookies; the browser is responsible for including the correct cookie with each request.</a:t>
            </a:r>
          </a:p>
          <a:p>
            <a:pPr marL="228600" indent="-228600">
              <a:buAutoNum type="arabicPeriod"/>
            </a:pPr>
            <a:r>
              <a:rPr lang="en-US" altLang="en-US" baseline="0" dirty="0" smtClean="0">
                <a:latin typeface="Arial" pitchFamily="34" charset="0"/>
                <a:ea typeface="ＭＳ Ｐゴシック" pitchFamily="34" charset="-128"/>
              </a:rPr>
              <a:t>False. A HTTP request cannot create and modify cookies.</a:t>
            </a:r>
          </a:p>
          <a:p>
            <a:pPr marL="228600" indent="-228600">
              <a:buAutoNum type="arabicPeriod"/>
            </a:pPr>
            <a:r>
              <a:rPr lang="en-US" altLang="en-US" baseline="0" dirty="0" smtClean="0">
                <a:latin typeface="Arial" pitchFamily="34" charset="0"/>
                <a:ea typeface="ＭＳ Ｐゴシック" pitchFamily="34" charset="-128"/>
              </a:rPr>
              <a:t>False. An HTTP response is not responsible for including the correct cookie with each request.</a:t>
            </a:r>
            <a:endParaRPr lang="en-US" altLang="en-US" dirty="0" smtClean="0">
              <a:latin typeface="Arial" pitchFamily="34" charset="0"/>
              <a:ea typeface="ＭＳ Ｐゴシック" pitchFamily="34" charset="-128"/>
            </a:endParaRPr>
          </a:p>
        </p:txBody>
      </p:sp>
      <p:sp>
        <p:nvSpPr>
          <p:cNvPr id="6451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7F70382D-61F1-4840-BBEF-CB2A3ACD2438}" type="slidenum">
              <a:rPr lang="en-US" altLang="en-US" sz="1200">
                <a:solidFill>
                  <a:srgbClr val="000000"/>
                </a:solidFill>
              </a:rPr>
              <a:pPr eaLnBrk="1" hangingPunct="1"/>
              <a:t>43</a:t>
            </a:fld>
            <a:endParaRPr lang="en-US" altLang="en-US" sz="1200">
              <a:solidFill>
                <a:srgbClr val="000000"/>
              </a:solidFill>
            </a:endParaRPr>
          </a:p>
        </p:txBody>
      </p:sp>
    </p:spTree>
    <p:extLst>
      <p:ext uri="{BB962C8B-B14F-4D97-AF65-F5344CB8AC3E}">
        <p14:creationId xmlns:p14="http://schemas.microsoft.com/office/powerpoint/2010/main" val="4231808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Inside</a:t>
            </a:r>
            <a:r>
              <a:rPr lang="en-US" baseline="0" dirty="0" smtClean="0"/>
              <a:t> a method that is called, y</a:t>
            </a:r>
            <a:r>
              <a:rPr lang="en-US" dirty="0" smtClean="0"/>
              <a:t>ield passes control to block that was passed to the method. If yield had</a:t>
            </a:r>
            <a:r>
              <a:rPr lang="en-US" baseline="0" dirty="0" smtClean="0"/>
              <a:t> any arguments, they are passed as arguments to the block. The return value of the block is inserted at the location of the yield.</a:t>
            </a:r>
            <a:endParaRPr lang="en-US" dirty="0"/>
          </a:p>
        </p:txBody>
      </p:sp>
      <p:sp>
        <p:nvSpPr>
          <p:cNvPr id="4" name="Slide Number Placeholder 3"/>
          <p:cNvSpPr>
            <a:spLocks noGrp="1"/>
          </p:cNvSpPr>
          <p:nvPr>
            <p:ph type="sldNum" sz="quarter" idx="10"/>
          </p:nvPr>
        </p:nvSpPr>
        <p:spPr/>
        <p:txBody>
          <a:bodyPr/>
          <a:lstStyle/>
          <a:p>
            <a:fld id="{15DC034A-939F-4461-92DC-9DF410B9568B}" type="slidenum">
              <a:rPr lang="en-US" altLang="en-US" smtClean="0"/>
              <a:pPr/>
              <a:t>4</a:t>
            </a:fld>
            <a:endParaRPr lang="en-US" altLang="en-US"/>
          </a:p>
        </p:txBody>
      </p:sp>
    </p:spTree>
    <p:extLst>
      <p:ext uri="{BB962C8B-B14F-4D97-AF65-F5344CB8AC3E}">
        <p14:creationId xmlns:p14="http://schemas.microsoft.com/office/powerpoint/2010/main" val="10654004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4FB9054-0E94-4C53-90CD-C604476A044C}" type="slidenum">
              <a:rPr lang="en-US" altLang="en-US" sz="1200"/>
              <a:pPr eaLnBrk="1" hangingPunct="1"/>
              <a:t>45</a:t>
            </a:fld>
            <a:endParaRPr lang="en-US" altLang="en-US" sz="1200"/>
          </a:p>
        </p:txBody>
      </p:sp>
      <p:sp>
        <p:nvSpPr>
          <p:cNvPr id="67586" name="Rectangle 2"/>
          <p:cNvSpPr>
            <a:spLocks noGrp="1" noRot="1" noChangeAspect="1" noChangeArrowheads="1"/>
          </p:cNvSpPr>
          <p:nvPr>
            <p:ph type="sldImg"/>
          </p:nvPr>
        </p:nvSpPr>
        <p:spPr>
          <a:solidFill>
            <a:srgbClr val="FFFFFF"/>
          </a:solidFill>
          <a:ln/>
        </p:spPr>
      </p:sp>
      <p:sp>
        <p:nvSpPr>
          <p:cNvPr id="67587"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dirty="0" smtClean="0">
              <a:latin typeface="Arial" pitchFamily="34" charset="0"/>
              <a:ea typeface="ＭＳ Ｐゴシック" pitchFamily="34" charset="-128"/>
            </a:endParaRPr>
          </a:p>
        </p:txBody>
      </p:sp>
    </p:spTree>
    <p:extLst>
      <p:ext uri="{BB962C8B-B14F-4D97-AF65-F5344CB8AC3E}">
        <p14:creationId xmlns:p14="http://schemas.microsoft.com/office/powerpoint/2010/main" val="24131911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40410266-E271-4233-A512-5682C0783A18}" type="slidenum">
              <a:rPr lang="en-US" altLang="en-US" sz="1200"/>
              <a:pPr eaLnBrk="1" hangingPunct="1"/>
              <a:t>48</a:t>
            </a:fld>
            <a:endParaRPr lang="en-US" altLang="en-US" sz="1200"/>
          </a:p>
        </p:txBody>
      </p:sp>
      <p:sp>
        <p:nvSpPr>
          <p:cNvPr id="71682" name="Rectangle 2"/>
          <p:cNvSpPr>
            <a:spLocks noGrp="1" noRot="1" noChangeAspect="1" noChangeArrowheads="1" noTextEdit="1"/>
          </p:cNvSpPr>
          <p:nvPr>
            <p:ph type="sldImg"/>
          </p:nvPr>
        </p:nvSpPr>
        <p:spPr>
          <a:ln/>
        </p:spPr>
      </p:sp>
      <p:sp>
        <p:nvSpPr>
          <p:cNvPr id="716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smtClean="0">
                <a:latin typeface="Arial" pitchFamily="34" charset="0"/>
                <a:ea typeface="ＭＳ Ｐゴシック" pitchFamily="34" charset="-128"/>
              </a:rPr>
              <a:t>HTTP stateless: IP </a:t>
            </a:r>
            <a:r>
              <a:rPr lang="en-US" altLang="en-US" dirty="0" err="1" smtClean="0">
                <a:latin typeface="Arial" pitchFamily="34" charset="0"/>
                <a:ea typeface="ＭＳ Ｐゴシック" pitchFamily="34" charset="-128"/>
              </a:rPr>
              <a:t>addr</a:t>
            </a:r>
            <a:r>
              <a:rPr lang="en-US" altLang="en-US" dirty="0" smtClean="0">
                <a:latin typeface="Arial" pitchFamily="34" charset="0"/>
                <a:ea typeface="ＭＳ Ｐゴシック" pitchFamily="34" charset="-128"/>
              </a:rPr>
              <a:t>? cookies? sessions in DB? other?</a:t>
            </a:r>
          </a:p>
          <a:p>
            <a:pPr eaLnBrk="1" hangingPunct="1"/>
            <a:r>
              <a:rPr lang="en-US" altLang="en-US" dirty="0" smtClean="0">
                <a:latin typeface="Arial" pitchFamily="34" charset="0"/>
                <a:ea typeface="ＭＳ Ｐゴシック" pitchFamily="34" charset="-128"/>
              </a:rPr>
              <a:t>(why would you consider a specialized store?)</a:t>
            </a:r>
          </a:p>
          <a:p>
            <a:pPr eaLnBrk="1" hangingPunct="1"/>
            <a:endParaRPr lang="en-US" altLang="en-US" dirty="0" smtClean="0">
              <a:latin typeface="Arial" pitchFamily="34" charset="0"/>
              <a:ea typeface="ＭＳ Ｐゴシック" pitchFamily="34" charset="-128"/>
            </a:endParaRPr>
          </a:p>
        </p:txBody>
      </p:sp>
    </p:spTree>
    <p:extLst>
      <p:ext uri="{BB962C8B-B14F-4D97-AF65-F5344CB8AC3E}">
        <p14:creationId xmlns:p14="http://schemas.microsoft.com/office/powerpoint/2010/main" val="20475401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Slide Image Placeholder 1"/>
          <p:cNvSpPr>
            <a:spLocks noGrp="1" noRot="1" noChangeAspect="1"/>
          </p:cNvSpPr>
          <p:nvPr>
            <p:ph type="sldImg"/>
          </p:nvPr>
        </p:nvSpPr>
        <p:spPr>
          <a:ln/>
        </p:spPr>
      </p:sp>
      <p:sp>
        <p:nvSpPr>
          <p:cNvPr id="7373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Why small machine for DB?</a:t>
            </a:r>
          </a:p>
          <a:p>
            <a:r>
              <a:rPr lang="en-US" altLang="en-US" dirty="0" smtClean="0">
                <a:latin typeface="Arial" pitchFamily="34" charset="0"/>
                <a:ea typeface="ＭＳ Ｐゴシック" pitchFamily="34" charset="-128"/>
              </a:rPr>
              <a:t>How many processes &amp; how many machines in each example?</a:t>
            </a:r>
          </a:p>
          <a:p>
            <a:r>
              <a:rPr lang="en-US" altLang="en-US" dirty="0" err="1" smtClean="0">
                <a:latin typeface="Arial" pitchFamily="34" charset="0"/>
                <a:ea typeface="ＭＳ Ｐゴシック" pitchFamily="34" charset="-128"/>
              </a:rPr>
              <a:t>WEBrick</a:t>
            </a:r>
            <a:r>
              <a:rPr lang="en-US" altLang="en-US" baseline="0" dirty="0" smtClean="0">
                <a:latin typeface="Arial" pitchFamily="34" charset="0"/>
                <a:ea typeface="ＭＳ Ｐゴシック" pitchFamily="34" charset="-128"/>
              </a:rPr>
              <a:t> – Ruby library for HTTP/HTTPS server, used by Rails to test apps in development</a:t>
            </a:r>
          </a:p>
          <a:p>
            <a:r>
              <a:rPr lang="en-US" altLang="en-US" baseline="0" dirty="0" smtClean="0">
                <a:latin typeface="Arial" pitchFamily="34" charset="0"/>
                <a:ea typeface="ＭＳ Ｐゴシック" pitchFamily="34" charset="-128"/>
              </a:rPr>
              <a:t>Thin – thin interface in place of </a:t>
            </a:r>
            <a:r>
              <a:rPr lang="en-US" altLang="en-US" baseline="0" dirty="0" err="1" smtClean="0">
                <a:latin typeface="Arial" pitchFamily="34" charset="0"/>
                <a:ea typeface="ＭＳ Ｐゴシック" pitchFamily="34" charset="-128"/>
              </a:rPr>
              <a:t>WEBrick</a:t>
            </a:r>
            <a:endParaRPr lang="en-US" altLang="en-US" baseline="0" dirty="0" smtClean="0">
              <a:latin typeface="Arial" pitchFamily="34" charset="0"/>
              <a:ea typeface="ＭＳ Ｐゴシック" pitchFamily="34" charset="-128"/>
            </a:endParaRPr>
          </a:p>
          <a:p>
            <a:r>
              <a:rPr lang="en-US" altLang="en-US" baseline="0" dirty="0" smtClean="0">
                <a:latin typeface="Arial" pitchFamily="34" charset="0"/>
                <a:ea typeface="ＭＳ Ｐゴシック" pitchFamily="34" charset="-128"/>
              </a:rPr>
              <a:t>Rack – API for web apps</a:t>
            </a:r>
          </a:p>
          <a:p>
            <a:r>
              <a:rPr lang="en-US" altLang="en-US" baseline="0" dirty="0" smtClean="0">
                <a:latin typeface="Arial" pitchFamily="34" charset="0"/>
                <a:ea typeface="ＭＳ Ｐゴシック" pitchFamily="34" charset="-128"/>
              </a:rPr>
              <a:t>Dyno – lightweight container on </a:t>
            </a:r>
            <a:r>
              <a:rPr lang="en-US" altLang="en-US" baseline="0" dirty="0" err="1" smtClean="0">
                <a:latin typeface="Arial" pitchFamily="34" charset="0"/>
                <a:ea typeface="ＭＳ Ｐゴシック" pitchFamily="34" charset="-128"/>
              </a:rPr>
              <a:t>Heroku</a:t>
            </a:r>
            <a:r>
              <a:rPr lang="en-US" altLang="en-US" baseline="0" dirty="0" smtClean="0">
                <a:latin typeface="Arial" pitchFamily="34" charset="0"/>
                <a:ea typeface="ＭＳ Ｐゴシック" pitchFamily="34" charset="-128"/>
              </a:rPr>
              <a:t> running single user-specified command, simpler than a VM.</a:t>
            </a:r>
            <a:endParaRPr lang="en-US" altLang="en-US" dirty="0" smtClean="0">
              <a:latin typeface="Arial" pitchFamily="34" charset="0"/>
              <a:ea typeface="ＭＳ Ｐゴシック" pitchFamily="34" charset="-128"/>
            </a:endParaRPr>
          </a:p>
        </p:txBody>
      </p:sp>
      <p:sp>
        <p:nvSpPr>
          <p:cNvPr id="7373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FC1CA4E6-B07C-45BA-BA68-1EF9D2CED9AC}" type="slidenum">
              <a:rPr lang="en-US" altLang="en-US" sz="1200"/>
              <a:pPr eaLnBrk="1" hangingPunct="1"/>
              <a:t>49</a:t>
            </a:fld>
            <a:endParaRPr lang="en-US" altLang="en-US" sz="1200"/>
          </a:p>
        </p:txBody>
      </p:sp>
    </p:spTree>
    <p:extLst>
      <p:ext uri="{BB962C8B-B14F-4D97-AF65-F5344CB8AC3E}">
        <p14:creationId xmlns:p14="http://schemas.microsoft.com/office/powerpoint/2010/main" val="25287137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p:cNvSpPr>
            <a:spLocks noGrp="1" noRot="1" noChangeAspect="1"/>
          </p:cNvSpPr>
          <p:nvPr>
            <p:ph type="sldImg"/>
          </p:nvPr>
        </p:nvSpPr>
        <p:spPr>
          <a:ln/>
        </p:spPr>
      </p:sp>
      <p:sp>
        <p:nvSpPr>
          <p:cNvPr id="7680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MESSAGE: can't magically scale persistence tier.  Subject of active R&amp;D, including NoSQL and other stuff we will learn about in 2</a:t>
            </a:r>
            <a:r>
              <a:rPr lang="en-US" altLang="en-US" baseline="30000" dirty="0" smtClean="0">
                <a:latin typeface="Arial" pitchFamily="34" charset="0"/>
                <a:ea typeface="ＭＳ Ｐゴシック" pitchFamily="34" charset="-128"/>
              </a:rPr>
              <a:t>nd</a:t>
            </a:r>
            <a:r>
              <a:rPr lang="en-US" altLang="en-US" dirty="0" smtClean="0">
                <a:latin typeface="Arial" pitchFamily="34" charset="0"/>
                <a:ea typeface="ＭＳ Ｐゴシック" pitchFamily="34" charset="-128"/>
              </a:rPr>
              <a:t> half of class.</a:t>
            </a:r>
          </a:p>
        </p:txBody>
      </p:sp>
      <p:sp>
        <p:nvSpPr>
          <p:cNvPr id="7680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44A700B-04E0-4525-B25F-FFCA359C8047}" type="slidenum">
              <a:rPr lang="en-US" altLang="en-US" sz="1200"/>
              <a:pPr eaLnBrk="1" hangingPunct="1"/>
              <a:t>51</a:t>
            </a:fld>
            <a:endParaRPr lang="en-US" altLang="en-US" sz="1200"/>
          </a:p>
        </p:txBody>
      </p:sp>
    </p:spTree>
    <p:extLst>
      <p:ext uri="{BB962C8B-B14F-4D97-AF65-F5344CB8AC3E}">
        <p14:creationId xmlns:p14="http://schemas.microsoft.com/office/powerpoint/2010/main" val="42107853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34490B4-1627-4877-920A-5A6719A8BAD2}" type="slidenum">
              <a:rPr lang="en-US" altLang="en-US" sz="1200"/>
              <a:pPr eaLnBrk="1" hangingPunct="1"/>
              <a:t>52</a:t>
            </a:fld>
            <a:endParaRPr lang="en-US" altLang="en-US" sz="1200"/>
          </a:p>
        </p:txBody>
      </p:sp>
      <p:sp>
        <p:nvSpPr>
          <p:cNvPr id="78850" name="Rectangle 2"/>
          <p:cNvSpPr>
            <a:spLocks noGrp="1" noRot="1" noChangeAspect="1" noChangeArrowheads="1"/>
          </p:cNvSpPr>
          <p:nvPr>
            <p:ph type="sldImg"/>
          </p:nvPr>
        </p:nvSpPr>
        <p:spPr>
          <a:solidFill>
            <a:srgbClr val="FFFFFF"/>
          </a:solidFill>
          <a:ln/>
        </p:spPr>
      </p:sp>
      <p:sp>
        <p:nvSpPr>
          <p:cNvPr id="78851"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smtClean="0">
              <a:latin typeface="Arial" pitchFamily="34" charset="0"/>
              <a:ea typeface="ＭＳ Ｐゴシック" pitchFamily="34" charset="-128"/>
            </a:endParaRPr>
          </a:p>
        </p:txBody>
      </p:sp>
    </p:spTree>
    <p:extLst>
      <p:ext uri="{BB962C8B-B14F-4D97-AF65-F5344CB8AC3E}">
        <p14:creationId xmlns:p14="http://schemas.microsoft.com/office/powerpoint/2010/main" val="23943928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p:cNvSpPr>
          <p:nvPr>
            <p:ph type="sldImg"/>
          </p:nvPr>
        </p:nvSpPr>
        <p:spPr>
          <a:ln/>
        </p:spPr>
      </p:sp>
      <p:sp>
        <p:nvSpPr>
          <p:cNvPr id="8192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a:buAutoNum type="arabicPeriod"/>
            </a:pPr>
            <a:r>
              <a:rPr lang="en-US" altLang="en-US" baseline="0" dirty="0" smtClean="0">
                <a:latin typeface="Arial" pitchFamily="34" charset="0"/>
                <a:ea typeface="ＭＳ Ｐゴシック" pitchFamily="34" charset="-128"/>
              </a:rPr>
              <a:t>True.</a:t>
            </a:r>
          </a:p>
          <a:p>
            <a:pPr marL="228600" indent="-228600">
              <a:buAutoNum type="arabicPeriod"/>
            </a:pPr>
            <a:r>
              <a:rPr lang="en-US" altLang="en-US" baseline="0" dirty="0" smtClean="0">
                <a:latin typeface="Arial" pitchFamily="34" charset="0"/>
                <a:ea typeface="ＭＳ Ｐゴシック" pitchFamily="34" charset="-128"/>
              </a:rPr>
              <a:t>False. Firefox is in the client and Apache is presentation tier.</a:t>
            </a:r>
          </a:p>
          <a:p>
            <a:pPr marL="228600" indent="-228600">
              <a:buAutoNum type="arabicPeriod"/>
            </a:pPr>
            <a:r>
              <a:rPr lang="en-US" altLang="en-US" baseline="0" dirty="0" smtClean="0">
                <a:latin typeface="Arial" pitchFamily="34" charset="0"/>
                <a:ea typeface="ＭＳ Ｐゴシック" pitchFamily="34" charset="-128"/>
              </a:rPr>
              <a:t>False. Apache is not in the persistence tier.</a:t>
            </a:r>
          </a:p>
          <a:p>
            <a:pPr marL="228600" indent="-228600">
              <a:buAutoNum type="arabicPeriod"/>
            </a:pPr>
            <a:r>
              <a:rPr lang="en-US" altLang="en-US" baseline="0" dirty="0" smtClean="0">
                <a:latin typeface="Arial" pitchFamily="34" charset="0"/>
                <a:ea typeface="ＭＳ Ｐゴシック" pitchFamily="34" charset="-128"/>
              </a:rPr>
              <a:t>False. Firefox is not in the presentation tier.</a:t>
            </a:r>
          </a:p>
          <a:p>
            <a:pPr marL="228600" indent="-228600">
              <a:buAutoNum type="arabicPeriod"/>
            </a:pPr>
            <a:endParaRPr lang="en-US" altLang="en-US" baseline="0" dirty="0" smtClean="0">
              <a:latin typeface="Arial" pitchFamily="34" charset="0"/>
              <a:ea typeface="ＭＳ Ｐゴシック" pitchFamily="34" charset="-128"/>
            </a:endParaRPr>
          </a:p>
        </p:txBody>
      </p:sp>
      <p:sp>
        <p:nvSpPr>
          <p:cNvPr id="8192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773F737C-6D5D-47E5-A711-7750C2107E15}" type="slidenum">
              <a:rPr lang="en-US" altLang="en-US" sz="1200">
                <a:solidFill>
                  <a:srgbClr val="000000"/>
                </a:solidFill>
              </a:rPr>
              <a:pPr eaLnBrk="1" hangingPunct="1"/>
              <a:t>54</a:t>
            </a:fld>
            <a:endParaRPr lang="en-US" altLang="en-US" sz="1200">
              <a:solidFill>
                <a:srgbClr val="000000"/>
              </a:solidFill>
            </a:endParaRPr>
          </a:p>
        </p:txBody>
      </p:sp>
    </p:spTree>
    <p:extLst>
      <p:ext uri="{BB962C8B-B14F-4D97-AF65-F5344CB8AC3E}">
        <p14:creationId xmlns:p14="http://schemas.microsoft.com/office/powerpoint/2010/main" val="14360527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C6C8FFF-82E7-4B94-8F1B-77CCAEE86C1D}" type="slidenum">
              <a:rPr lang="en-US" altLang="en-US" sz="1200"/>
              <a:pPr eaLnBrk="1" hangingPunct="1"/>
              <a:t>56</a:t>
            </a:fld>
            <a:endParaRPr lang="en-US" altLang="en-US" sz="1200"/>
          </a:p>
        </p:txBody>
      </p:sp>
      <p:sp>
        <p:nvSpPr>
          <p:cNvPr id="84994" name="Rectangle 2"/>
          <p:cNvSpPr>
            <a:spLocks noGrp="1" noRot="1" noChangeAspect="1" noChangeArrowheads="1"/>
          </p:cNvSpPr>
          <p:nvPr>
            <p:ph type="sldImg"/>
          </p:nvPr>
        </p:nvSpPr>
        <p:spPr>
          <a:solidFill>
            <a:srgbClr val="FFFFFF"/>
          </a:solidFill>
          <a:ln/>
        </p:spPr>
      </p:sp>
      <p:sp>
        <p:nvSpPr>
          <p:cNvPr id="84995"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dirty="0" smtClean="0">
              <a:latin typeface="Arial" pitchFamily="34" charset="0"/>
              <a:ea typeface="ＭＳ Ｐゴシック" pitchFamily="34" charset="-128"/>
            </a:endParaRPr>
          </a:p>
        </p:txBody>
      </p:sp>
    </p:spTree>
    <p:extLst>
      <p:ext uri="{BB962C8B-B14F-4D97-AF65-F5344CB8AC3E}">
        <p14:creationId xmlns:p14="http://schemas.microsoft.com/office/powerpoint/2010/main" val="10906307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Slide Image Placeholder 1"/>
          <p:cNvSpPr>
            <a:spLocks noGrp="1" noRot="1" noChangeAspect="1"/>
          </p:cNvSpPr>
          <p:nvPr>
            <p:ph type="sldImg"/>
          </p:nvPr>
        </p:nvSpPr>
        <p:spPr>
          <a:ln/>
        </p:spPr>
      </p:sp>
      <p:sp>
        <p:nvSpPr>
          <p:cNvPr id="8909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markup indicates *structure* of document (used to also indicate visual style, but that's changed)</a:t>
            </a:r>
          </a:p>
          <a:p>
            <a:r>
              <a:rPr lang="en-US" altLang="en-US" dirty="0" smtClean="0">
                <a:latin typeface="Arial" pitchFamily="34" charset="0"/>
                <a:ea typeface="ＭＳ Ｐゴシック" pitchFamily="34" charset="-128"/>
              </a:rPr>
              <a:t>markup and text are both plain ASCII</a:t>
            </a:r>
          </a:p>
          <a:p>
            <a:r>
              <a:rPr lang="en-US" altLang="en-US" dirty="0" smtClean="0">
                <a:latin typeface="Arial" pitchFamily="34" charset="0"/>
                <a:ea typeface="ＭＳ Ｐゴシック" pitchFamily="34" charset="-128"/>
              </a:rPr>
              <a:t>elements are demarcated by open and close tags, and can be nested.</a:t>
            </a:r>
          </a:p>
          <a:p>
            <a:r>
              <a:rPr lang="en-US" altLang="en-US" dirty="0" smtClean="0">
                <a:latin typeface="Arial" pitchFamily="34" charset="0"/>
                <a:ea typeface="ＭＳ Ｐゴシック" pitchFamily="34" charset="-128"/>
              </a:rPr>
              <a:t>&lt;h1&gt;&lt;/h1&gt;</a:t>
            </a:r>
            <a:r>
              <a:rPr lang="en-US" altLang="en-US" baseline="0" dirty="0" smtClean="0">
                <a:latin typeface="Arial" pitchFamily="34" charset="0"/>
                <a:ea typeface="ＭＳ Ｐゴシック" pitchFamily="34" charset="-128"/>
              </a:rPr>
              <a:t> - heading 1</a:t>
            </a:r>
          </a:p>
          <a:p>
            <a:r>
              <a:rPr lang="en-US" altLang="en-US" baseline="0" dirty="0" smtClean="0">
                <a:latin typeface="Arial" pitchFamily="34" charset="0"/>
                <a:ea typeface="ＭＳ Ｐゴシック" pitchFamily="34" charset="-128"/>
              </a:rPr>
              <a:t>&lt;p&gt;&lt;/p&gt; - paragraph</a:t>
            </a:r>
          </a:p>
          <a:p>
            <a:r>
              <a:rPr lang="en-US" altLang="en-US" baseline="0" dirty="0" smtClean="0">
                <a:latin typeface="Arial" pitchFamily="34" charset="0"/>
                <a:ea typeface="ＭＳ Ｐゴシック" pitchFamily="34" charset="-128"/>
              </a:rPr>
              <a:t>&lt;</a:t>
            </a:r>
            <a:r>
              <a:rPr lang="en-US" altLang="en-US" baseline="0" dirty="0" err="1" smtClean="0">
                <a:latin typeface="Arial" pitchFamily="34" charset="0"/>
                <a:ea typeface="ＭＳ Ｐゴシック" pitchFamily="34" charset="-128"/>
              </a:rPr>
              <a:t>ul</a:t>
            </a:r>
            <a:r>
              <a:rPr lang="en-US" altLang="en-US" baseline="0" dirty="0" smtClean="0">
                <a:latin typeface="Arial" pitchFamily="34" charset="0"/>
                <a:ea typeface="ＭＳ Ｐゴシック" pitchFamily="34" charset="-128"/>
              </a:rPr>
              <a:t>&gt;/&lt;/</a:t>
            </a:r>
            <a:r>
              <a:rPr lang="en-US" altLang="en-US" baseline="0" dirty="0" err="1" smtClean="0">
                <a:latin typeface="Arial" pitchFamily="34" charset="0"/>
                <a:ea typeface="ＭＳ Ｐゴシック" pitchFamily="34" charset="-128"/>
              </a:rPr>
              <a:t>ul</a:t>
            </a:r>
            <a:r>
              <a:rPr lang="en-US" altLang="en-US" baseline="0" dirty="0" smtClean="0">
                <a:latin typeface="Arial" pitchFamily="34" charset="0"/>
                <a:ea typeface="ＭＳ Ｐゴシック" pitchFamily="34" charset="-128"/>
              </a:rPr>
              <a:t>&gt; unordered (bulleted) list, &lt;li&gt;/&lt;/li&gt; list item</a:t>
            </a:r>
            <a:endParaRPr lang="en-US" altLang="en-US" dirty="0" smtClean="0">
              <a:latin typeface="Arial" pitchFamily="34" charset="0"/>
              <a:ea typeface="ＭＳ Ｐゴシック" pitchFamily="34" charset="-128"/>
            </a:endParaRPr>
          </a:p>
        </p:txBody>
      </p:sp>
      <p:sp>
        <p:nvSpPr>
          <p:cNvPr id="8909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A4A74F23-38D0-42C8-A5BF-AB612B93590F}" type="slidenum">
              <a:rPr lang="en-US" altLang="en-US" sz="1200"/>
              <a:pPr eaLnBrk="1" hangingPunct="1"/>
              <a:t>59</a:t>
            </a:fld>
            <a:endParaRPr lang="en-US" altLang="en-US" sz="1200"/>
          </a:p>
        </p:txBody>
      </p:sp>
    </p:spTree>
    <p:extLst>
      <p:ext uri="{BB962C8B-B14F-4D97-AF65-F5344CB8AC3E}">
        <p14:creationId xmlns:p14="http://schemas.microsoft.com/office/powerpoint/2010/main" val="4733532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3DA6EC2-8C6B-4182-B7FD-783D905F27CC}" type="slidenum">
              <a:rPr lang="en-US" altLang="en-US" sz="1200"/>
              <a:pPr eaLnBrk="1" hangingPunct="1"/>
              <a:t>61</a:t>
            </a:fld>
            <a:endParaRPr lang="en-US" altLang="en-US" sz="1200"/>
          </a:p>
        </p:txBody>
      </p:sp>
      <p:sp>
        <p:nvSpPr>
          <p:cNvPr id="92162" name="Rectangle 2"/>
          <p:cNvSpPr>
            <a:spLocks noGrp="1" noRot="1" noChangeAspect="1" noChangeArrowheads="1"/>
          </p:cNvSpPr>
          <p:nvPr>
            <p:ph type="sldImg"/>
          </p:nvPr>
        </p:nvSpPr>
        <p:spPr>
          <a:solidFill>
            <a:srgbClr val="FFFFFF"/>
          </a:solidFill>
          <a:ln/>
        </p:spPr>
      </p:sp>
      <p:sp>
        <p:nvSpPr>
          <p:cNvPr id="92163"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tLang="en-US" smtClean="0">
              <a:latin typeface="Arial" pitchFamily="34" charset="0"/>
              <a:ea typeface="ＭＳ Ｐゴシック" pitchFamily="34" charset="-128"/>
            </a:endParaRPr>
          </a:p>
        </p:txBody>
      </p:sp>
    </p:spTree>
    <p:extLst>
      <p:ext uri="{BB962C8B-B14F-4D97-AF65-F5344CB8AC3E}">
        <p14:creationId xmlns:p14="http://schemas.microsoft.com/office/powerpoint/2010/main" val="15220097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Slide Image Placeholder 1"/>
          <p:cNvSpPr>
            <a:spLocks noGrp="1" noRot="1" noChangeAspect="1"/>
          </p:cNvSpPr>
          <p:nvPr>
            <p:ph type="sldImg"/>
          </p:nvPr>
        </p:nvSpPr>
        <p:spPr>
          <a:ln/>
        </p:spPr>
      </p:sp>
      <p:sp>
        <p:nvSpPr>
          <p:cNvPr id="9421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Link – external reference, </a:t>
            </a:r>
            <a:r>
              <a:rPr lang="en-US" altLang="en-US" dirty="0" err="1" smtClean="0">
                <a:latin typeface="Arial" pitchFamily="34" charset="0"/>
                <a:ea typeface="ＭＳ Ｐゴシック" pitchFamily="34" charset="-128"/>
              </a:rPr>
              <a:t>rel</a:t>
            </a:r>
            <a:r>
              <a:rPr lang="en-US" altLang="en-US" baseline="0" dirty="0" smtClean="0">
                <a:latin typeface="Arial" pitchFamily="34" charset="0"/>
                <a:ea typeface="ＭＳ Ｐゴシック" pitchFamily="34" charset="-128"/>
              </a:rPr>
              <a:t> = relationship, </a:t>
            </a:r>
            <a:r>
              <a:rPr lang="en-US" altLang="en-US" baseline="0" dirty="0" err="1" smtClean="0">
                <a:latin typeface="Arial" pitchFamily="34" charset="0"/>
                <a:ea typeface="ＭＳ Ｐゴシック" pitchFamily="34" charset="-128"/>
              </a:rPr>
              <a:t>href</a:t>
            </a:r>
            <a:r>
              <a:rPr lang="en-US" altLang="en-US" baseline="0" dirty="0" smtClean="0">
                <a:latin typeface="Arial" pitchFamily="34" charset="0"/>
                <a:ea typeface="ＭＳ Ｐゴシック" pitchFamily="34" charset="-128"/>
              </a:rPr>
              <a:t> is URL</a:t>
            </a:r>
          </a:p>
          <a:p>
            <a:r>
              <a:rPr lang="en-US" altLang="en-US" baseline="0" dirty="0" smtClean="0">
                <a:latin typeface="Arial" pitchFamily="34" charset="0"/>
                <a:ea typeface="ＭＳ Ｐゴシック" pitchFamily="34" charset="-128"/>
              </a:rPr>
              <a:t>Id – ID of element</a:t>
            </a:r>
          </a:p>
          <a:p>
            <a:r>
              <a:rPr lang="en-US" altLang="en-US" baseline="0" dirty="0" smtClean="0">
                <a:latin typeface="Arial" pitchFamily="34" charset="0"/>
                <a:ea typeface="ＭＳ Ｐゴシック" pitchFamily="34" charset="-128"/>
              </a:rPr>
              <a:t>Class – </a:t>
            </a:r>
            <a:r>
              <a:rPr lang="en-US" altLang="en-US" baseline="0" dirty="0" err="1" smtClean="0">
                <a:latin typeface="Arial" pitchFamily="34" charset="0"/>
                <a:ea typeface="ＭＳ Ｐゴシック" pitchFamily="34" charset="-128"/>
              </a:rPr>
              <a:t>classnames</a:t>
            </a:r>
            <a:r>
              <a:rPr lang="en-US" altLang="en-US" baseline="0" dirty="0" smtClean="0">
                <a:latin typeface="Arial" pitchFamily="34" charset="0"/>
                <a:ea typeface="ＭＳ Ｐゴシック" pitchFamily="34" charset="-128"/>
              </a:rPr>
              <a:t> for element</a:t>
            </a:r>
          </a:p>
          <a:p>
            <a:r>
              <a:rPr lang="en-US" altLang="en-US" baseline="0" dirty="0" err="1" smtClean="0">
                <a:latin typeface="Arial" pitchFamily="34" charset="0"/>
                <a:ea typeface="ＭＳ Ｐゴシック" pitchFamily="34" charset="-128"/>
              </a:rPr>
              <a:t>Div</a:t>
            </a:r>
            <a:r>
              <a:rPr lang="en-US" altLang="en-US" baseline="0" dirty="0" smtClean="0">
                <a:latin typeface="Arial" pitchFamily="34" charset="0"/>
                <a:ea typeface="ＭＳ Ｐゴシック" pitchFamily="34" charset="-128"/>
              </a:rPr>
              <a:t> – division/section in document, group elements for formatting</a:t>
            </a:r>
            <a:endParaRPr lang="en-US" altLang="en-US" dirty="0" smtClean="0">
              <a:latin typeface="Arial" pitchFamily="34" charset="0"/>
              <a:ea typeface="ＭＳ Ｐゴシック" pitchFamily="34" charset="-128"/>
            </a:endParaRPr>
          </a:p>
          <a:p>
            <a:endParaRPr lang="en-US" altLang="en-US" dirty="0" smtClean="0">
              <a:latin typeface="Arial" pitchFamily="34" charset="0"/>
              <a:ea typeface="ＭＳ Ｐゴシック" pitchFamily="34" charset="-128"/>
            </a:endParaRPr>
          </a:p>
        </p:txBody>
      </p:sp>
      <p:sp>
        <p:nvSpPr>
          <p:cNvPr id="9421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995FD21-A352-42B0-9C73-15949588E130}" type="slidenum">
              <a:rPr lang="en-US" altLang="en-US" sz="1200"/>
              <a:pPr eaLnBrk="1" hangingPunct="1"/>
              <a:t>62</a:t>
            </a:fld>
            <a:endParaRPr lang="en-US" altLang="en-US" sz="1200"/>
          </a:p>
        </p:txBody>
      </p:sp>
    </p:spTree>
    <p:extLst>
      <p:ext uri="{BB962C8B-B14F-4D97-AF65-F5344CB8AC3E}">
        <p14:creationId xmlns:p14="http://schemas.microsoft.com/office/powerpoint/2010/main" val="207545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Slide Image Placeholder 1"/>
          <p:cNvSpPr>
            <a:spLocks noGrp="1" noRot="1" noChangeAspect="1"/>
          </p:cNvSpPr>
          <p:nvPr>
            <p:ph type="sldImg"/>
          </p:nvPr>
        </p:nvSpPr>
        <p:spPr>
          <a:ln/>
        </p:spPr>
      </p:sp>
      <p:sp>
        <p:nvSpPr>
          <p:cNvPr id="1229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smtClean="0">
              <a:latin typeface="Arial" pitchFamily="34" charset="0"/>
              <a:ea typeface="ＭＳ Ｐゴシック" pitchFamily="34" charset="-128"/>
            </a:endParaRPr>
          </a:p>
        </p:txBody>
      </p:sp>
      <p:sp>
        <p:nvSpPr>
          <p:cNvPr id="1229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CCA9784-E249-44C4-B4FE-4FB278EFA213}" type="slidenum">
              <a:rPr lang="en-US" altLang="en-US" sz="1200"/>
              <a:pPr eaLnBrk="1" hangingPunct="1"/>
              <a:t>5</a:t>
            </a:fld>
            <a:endParaRPr lang="en-US" altLang="en-US" sz="1200"/>
          </a:p>
        </p:txBody>
      </p:sp>
    </p:spTree>
    <p:extLst>
      <p:ext uri="{BB962C8B-B14F-4D97-AF65-F5344CB8AC3E}">
        <p14:creationId xmlns:p14="http://schemas.microsoft.com/office/powerpoint/2010/main" val="41197814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Slide Image Placeholder 1"/>
          <p:cNvSpPr>
            <a:spLocks noGrp="1" noRot="1" noChangeAspect="1"/>
          </p:cNvSpPr>
          <p:nvPr>
            <p:ph type="sldImg"/>
          </p:nvPr>
        </p:nvSpPr>
        <p:spPr>
          <a:ln/>
        </p:spPr>
      </p:sp>
      <p:sp>
        <p:nvSpPr>
          <p:cNvPr id="9625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Span – group inline elements in document</a:t>
            </a:r>
          </a:p>
          <a:p>
            <a:r>
              <a:rPr lang="en-US" altLang="en-US" dirty="0" smtClean="0">
                <a:latin typeface="Arial" pitchFamily="34" charset="0"/>
                <a:ea typeface="ＭＳ Ｐゴシック" pitchFamily="34" charset="-128"/>
              </a:rPr>
              <a:t>visit Csszengarden.com</a:t>
            </a:r>
          </a:p>
          <a:p>
            <a:r>
              <a:rPr lang="en-US" altLang="en-US" dirty="0" smtClean="0">
                <a:latin typeface="Arial" pitchFamily="34" charset="0"/>
                <a:ea typeface="ＭＳ Ｐゴシック" pitchFamily="34" charset="-128"/>
              </a:rPr>
              <a:t>also turn off all styles</a:t>
            </a:r>
          </a:p>
          <a:p>
            <a:endParaRPr lang="en-US" altLang="en-US" dirty="0" smtClean="0">
              <a:latin typeface="Arial" pitchFamily="34" charset="0"/>
              <a:ea typeface="ＭＳ Ｐゴシック" pitchFamily="34" charset="-128"/>
            </a:endParaRPr>
          </a:p>
        </p:txBody>
      </p:sp>
      <p:sp>
        <p:nvSpPr>
          <p:cNvPr id="9625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0A19A72-4DF1-4D10-8807-D5A4BE2CC5FE}" type="slidenum">
              <a:rPr lang="en-US" altLang="en-US" sz="1200"/>
              <a:pPr eaLnBrk="1" hangingPunct="1"/>
              <a:t>63</a:t>
            </a:fld>
            <a:endParaRPr lang="en-US" altLang="en-US" sz="1200"/>
          </a:p>
        </p:txBody>
      </p:sp>
    </p:spTree>
    <p:extLst>
      <p:ext uri="{BB962C8B-B14F-4D97-AF65-F5344CB8AC3E}">
        <p14:creationId xmlns:p14="http://schemas.microsoft.com/office/powerpoint/2010/main" val="11151059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Slide Image Placeholder 1"/>
          <p:cNvSpPr>
            <a:spLocks noGrp="1" noRot="1" noChangeAspect="1"/>
          </p:cNvSpPr>
          <p:nvPr>
            <p:ph type="sldImg"/>
          </p:nvPr>
        </p:nvSpPr>
        <p:spPr>
          <a:ln/>
        </p:spPr>
      </p:sp>
      <p:sp>
        <p:nvSpPr>
          <p:cNvPr id="9933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Span is</a:t>
            </a:r>
            <a:r>
              <a:rPr lang="en-US" altLang="en-US" baseline="0" dirty="0" smtClean="0">
                <a:latin typeface="Arial" pitchFamily="34" charset="0"/>
                <a:ea typeface="ＭＳ Ｐゴシック" pitchFamily="34" charset="-128"/>
              </a:rPr>
              <a:t> an element used to group several HTML elements.</a:t>
            </a:r>
          </a:p>
          <a:p>
            <a:r>
              <a:rPr lang="en-US" altLang="en-US" baseline="0" dirty="0" smtClean="0">
                <a:latin typeface="Arial" pitchFamily="34" charset="0"/>
                <a:ea typeface="ＭＳ Ｐゴシック" pitchFamily="34" charset="-128"/>
              </a:rPr>
              <a:t>“element1.class1” will select element1 with class1. “element1#id1” will select element1 with id1. “element1 element2” will select element2 that is a child of element1. “element1, element2” will select element1 and element2. </a:t>
            </a:r>
          </a:p>
          <a:p>
            <a:endParaRPr lang="en-US" altLang="en-US" dirty="0" smtClean="0">
              <a:latin typeface="Arial" pitchFamily="34" charset="0"/>
              <a:ea typeface="ＭＳ Ｐゴシック" pitchFamily="34" charset="-128"/>
            </a:endParaRPr>
          </a:p>
          <a:p>
            <a:r>
              <a:rPr lang="en-US" altLang="en-US" dirty="0" smtClean="0">
                <a:latin typeface="Arial" pitchFamily="34" charset="0"/>
                <a:ea typeface="ＭＳ Ｐゴシック" pitchFamily="34" charset="-128"/>
              </a:rPr>
              <a:t>1. True. This will select the span element with class </a:t>
            </a:r>
            <a:r>
              <a:rPr lang="en-US" altLang="en-US" dirty="0" err="1" smtClean="0">
                <a:latin typeface="Arial" pitchFamily="34" charset="0"/>
                <a:ea typeface="ＭＳ Ｐゴシック" pitchFamily="34" charset="-128"/>
              </a:rPr>
              <a:t>myClass</a:t>
            </a:r>
            <a:r>
              <a:rPr lang="en-US" altLang="en-US" dirty="0" smtClean="0">
                <a:latin typeface="Arial" pitchFamily="34" charset="0"/>
                <a:ea typeface="ＭＳ Ｐゴシック" pitchFamily="34" charset="-128"/>
              </a:rPr>
              <a:t>,</a:t>
            </a:r>
            <a:r>
              <a:rPr lang="en-US" altLang="en-US" baseline="0" dirty="0" smtClean="0">
                <a:latin typeface="Arial" pitchFamily="34" charset="0"/>
                <a:ea typeface="ＭＳ Ｐゴシック" pitchFamily="34" charset="-128"/>
              </a:rPr>
              <a:t> which contains bar.</a:t>
            </a:r>
            <a:endParaRPr lang="en-US" altLang="en-US" dirty="0" smtClean="0">
              <a:latin typeface="Arial" pitchFamily="34" charset="0"/>
              <a:ea typeface="ＭＳ Ｐゴシック" pitchFamily="34" charset="-128"/>
            </a:endParaRPr>
          </a:p>
          <a:p>
            <a:r>
              <a:rPr lang="en-US" altLang="en-US" dirty="0" smtClean="0">
                <a:latin typeface="Arial" pitchFamily="34" charset="0"/>
                <a:ea typeface="ＭＳ Ｐゴシック" pitchFamily="34" charset="-128"/>
              </a:rPr>
              <a:t>2. True. This will select the paragraph, which contains foo and bar, and then the </a:t>
            </a:r>
            <a:r>
              <a:rPr lang="en-US" altLang="en-US" dirty="0" err="1" smtClean="0">
                <a:latin typeface="Arial" pitchFamily="34" charset="0"/>
                <a:ea typeface="ＭＳ Ｐゴシック" pitchFamily="34" charset="-128"/>
              </a:rPr>
              <a:t>myClass</a:t>
            </a:r>
            <a:r>
              <a:rPr lang="en-US" altLang="en-US" dirty="0" smtClean="0">
                <a:latin typeface="Arial" pitchFamily="34" charset="0"/>
                <a:ea typeface="ＭＳ Ｐゴシック" pitchFamily="34" charset="-128"/>
              </a:rPr>
              <a:t> element</a:t>
            </a:r>
            <a:r>
              <a:rPr lang="en-US" altLang="en-US" baseline="0" dirty="0" smtClean="0">
                <a:latin typeface="Arial" pitchFamily="34" charset="0"/>
                <a:ea typeface="ＭＳ Ｐゴシック" pitchFamily="34" charset="-128"/>
              </a:rPr>
              <a:t> in the paragraph, which is the span with </a:t>
            </a:r>
            <a:r>
              <a:rPr lang="en-US" altLang="en-US" dirty="0" smtClean="0">
                <a:latin typeface="Arial" pitchFamily="34" charset="0"/>
                <a:ea typeface="ＭＳ Ｐゴシック" pitchFamily="34" charset="-128"/>
              </a:rPr>
              <a:t>bar.</a:t>
            </a:r>
          </a:p>
          <a:p>
            <a:r>
              <a:rPr lang="en-US" altLang="en-US" dirty="0" smtClean="0">
                <a:latin typeface="Arial" pitchFamily="34" charset="0"/>
                <a:ea typeface="ＭＳ Ｐゴシック" pitchFamily="34" charset="-128"/>
              </a:rPr>
              <a:t>3. True. This will select all elements</a:t>
            </a:r>
            <a:r>
              <a:rPr lang="en-US" altLang="en-US" baseline="0" dirty="0" smtClean="0">
                <a:latin typeface="Arial" pitchFamily="34" charset="0"/>
                <a:ea typeface="ＭＳ Ｐゴシック" pitchFamily="34" charset="-128"/>
              </a:rPr>
              <a:t> with class </a:t>
            </a:r>
            <a:r>
              <a:rPr lang="en-US" altLang="en-US" baseline="0" dirty="0" err="1" smtClean="0">
                <a:latin typeface="Arial" pitchFamily="34" charset="0"/>
                <a:ea typeface="ＭＳ Ｐゴシック" pitchFamily="34" charset="-128"/>
              </a:rPr>
              <a:t>myClass</a:t>
            </a:r>
            <a:r>
              <a:rPr lang="en-US" altLang="en-US" baseline="0" dirty="0" smtClean="0">
                <a:latin typeface="Arial" pitchFamily="34" charset="0"/>
                <a:ea typeface="ＭＳ Ｐゴシック" pitchFamily="34" charset="-128"/>
              </a:rPr>
              <a:t>, which is p and span, and then the span, which has bar.</a:t>
            </a:r>
          </a:p>
          <a:p>
            <a:r>
              <a:rPr lang="en-US" altLang="en-US" baseline="0" dirty="0" smtClean="0">
                <a:latin typeface="Arial" pitchFamily="34" charset="0"/>
                <a:ea typeface="ＭＳ Ｐゴシック" pitchFamily="34" charset="-128"/>
              </a:rPr>
              <a:t>4. </a:t>
            </a:r>
            <a:r>
              <a:rPr lang="en-US" altLang="en-US" baseline="0" smtClean="0">
                <a:latin typeface="Arial" pitchFamily="34" charset="0"/>
                <a:ea typeface="ＭＳ Ｐゴシック" pitchFamily="34" charset="-128"/>
              </a:rPr>
              <a:t>True.</a:t>
            </a:r>
            <a:endParaRPr lang="en-US" altLang="en-US" dirty="0" smtClean="0">
              <a:latin typeface="Arial" pitchFamily="34" charset="0"/>
              <a:ea typeface="ＭＳ Ｐゴシック" pitchFamily="34" charset="-128"/>
            </a:endParaRPr>
          </a:p>
        </p:txBody>
      </p:sp>
      <p:sp>
        <p:nvSpPr>
          <p:cNvPr id="9933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85CE46A6-E5A5-48BB-B293-5F1B46D2DA81}" type="slidenum">
              <a:rPr lang="en-US" altLang="en-US" sz="1200">
                <a:solidFill>
                  <a:srgbClr val="000000"/>
                </a:solidFill>
              </a:rPr>
              <a:pPr eaLnBrk="1" hangingPunct="1"/>
              <a:t>65</a:t>
            </a:fld>
            <a:endParaRPr lang="en-US" altLang="en-US" sz="1200">
              <a:solidFill>
                <a:srgbClr val="000000"/>
              </a:solidFill>
            </a:endParaRPr>
          </a:p>
        </p:txBody>
      </p:sp>
    </p:spTree>
    <p:extLst>
      <p:ext uri="{BB962C8B-B14F-4D97-AF65-F5344CB8AC3E}">
        <p14:creationId xmlns:p14="http://schemas.microsoft.com/office/powerpoint/2010/main" val="4005995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Closures – have variables that are in scope when closure</a:t>
            </a:r>
            <a:r>
              <a:rPr lang="en-US" baseline="0" dirty="0" smtClean="0"/>
              <a:t> is used, not just at definition</a:t>
            </a:r>
          </a:p>
          <a:p>
            <a:r>
              <a:rPr lang="en-US" baseline="0" dirty="0" smtClean="0"/>
              <a:t>Do…end are blocks, can see variables in scope when block is executed</a:t>
            </a:r>
            <a:endParaRPr lang="en-US" dirty="0"/>
          </a:p>
        </p:txBody>
      </p:sp>
      <p:sp>
        <p:nvSpPr>
          <p:cNvPr id="4" name="Slide Number Placeholder 3"/>
          <p:cNvSpPr>
            <a:spLocks noGrp="1"/>
          </p:cNvSpPr>
          <p:nvPr>
            <p:ph type="sldNum" sz="quarter" idx="10"/>
          </p:nvPr>
        </p:nvSpPr>
        <p:spPr/>
        <p:txBody>
          <a:bodyPr/>
          <a:lstStyle/>
          <a:p>
            <a:fld id="{15DC034A-939F-4461-92DC-9DF410B9568B}" type="slidenum">
              <a:rPr lang="en-US" altLang="en-US" smtClean="0"/>
              <a:pPr/>
              <a:t>6</a:t>
            </a:fld>
            <a:endParaRPr lang="en-US" altLang="en-US"/>
          </a:p>
        </p:txBody>
      </p:sp>
    </p:spTree>
    <p:extLst>
      <p:ext uri="{BB962C8B-B14F-4D97-AF65-F5344CB8AC3E}">
        <p14:creationId xmlns:p14="http://schemas.microsoft.com/office/powerpoint/2010/main" val="2926543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a:ln/>
        </p:spPr>
      </p:sp>
      <p:sp>
        <p:nvSpPr>
          <p:cNvPr id="1638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Every iterator accepts a block, but not vice-versa. A block</a:t>
            </a:r>
            <a:r>
              <a:rPr lang="en-US" altLang="en-US" baseline="0" dirty="0" smtClean="0">
                <a:latin typeface="Arial" pitchFamily="34" charset="0"/>
                <a:ea typeface="ＭＳ Ｐゴシック" pitchFamily="34" charset="-128"/>
              </a:rPr>
              <a:t> is a type of closure. Yield is used to implement iterators.</a:t>
            </a:r>
          </a:p>
          <a:p>
            <a:endParaRPr lang="en-US" altLang="en-US" baseline="0" dirty="0" smtClean="0">
              <a:latin typeface="Arial" pitchFamily="34" charset="0"/>
              <a:ea typeface="ＭＳ Ｐゴシック" pitchFamily="34" charset="-128"/>
            </a:endParaRPr>
          </a:p>
          <a:p>
            <a:pPr marL="228600" indent="-228600">
              <a:buAutoNum type="arabicPeriod"/>
            </a:pPr>
            <a:r>
              <a:rPr lang="en-US" altLang="en-US" baseline="0" dirty="0" smtClean="0">
                <a:latin typeface="Arial" pitchFamily="34" charset="0"/>
                <a:ea typeface="ＭＳ Ｐゴシック" pitchFamily="34" charset="-128"/>
              </a:rPr>
              <a:t>False.</a:t>
            </a:r>
          </a:p>
          <a:p>
            <a:pPr marL="228600" indent="-228600">
              <a:buAutoNum type="arabicPeriod"/>
            </a:pPr>
            <a:r>
              <a:rPr lang="en-US" altLang="en-US" baseline="0" dirty="0" smtClean="0">
                <a:latin typeface="Arial" pitchFamily="34" charset="0"/>
                <a:ea typeface="ＭＳ Ｐゴシック" pitchFamily="34" charset="-128"/>
              </a:rPr>
              <a:t>False.</a:t>
            </a:r>
          </a:p>
          <a:p>
            <a:pPr marL="228600" indent="-228600">
              <a:buAutoNum type="arabicPeriod"/>
            </a:pPr>
            <a:r>
              <a:rPr lang="en-US" altLang="en-US" baseline="0" dirty="0" smtClean="0">
                <a:latin typeface="Arial" pitchFamily="34" charset="0"/>
                <a:ea typeface="ＭＳ Ｐゴシック" pitchFamily="34" charset="-128"/>
              </a:rPr>
              <a:t>False.</a:t>
            </a:r>
          </a:p>
          <a:p>
            <a:pPr marL="228600" indent="-228600">
              <a:buAutoNum type="arabicPeriod"/>
            </a:pPr>
            <a:r>
              <a:rPr lang="en-US" altLang="en-US" baseline="0" dirty="0" smtClean="0">
                <a:latin typeface="Arial" pitchFamily="34" charset="0"/>
                <a:ea typeface="ＭＳ Ｐゴシック" pitchFamily="34" charset="-128"/>
              </a:rPr>
              <a:t>True.</a:t>
            </a:r>
            <a:endParaRPr lang="en-US" altLang="en-US" dirty="0" smtClean="0">
              <a:latin typeface="Arial" pitchFamily="34" charset="0"/>
              <a:ea typeface="ＭＳ Ｐゴシック" pitchFamily="34" charset="-128"/>
            </a:endParaRPr>
          </a:p>
        </p:txBody>
      </p:sp>
      <p:sp>
        <p:nvSpPr>
          <p:cNvPr id="1638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A99FD50E-4927-41CD-BD9B-FB6948FE99DE}" type="slidenum">
              <a:rPr lang="en-US" altLang="en-US" sz="1200">
                <a:solidFill>
                  <a:srgbClr val="000000"/>
                </a:solidFill>
              </a:rPr>
              <a:pPr eaLnBrk="1" hangingPunct="1"/>
              <a:t>8</a:t>
            </a:fld>
            <a:endParaRPr lang="en-US" altLang="en-US" sz="1200">
              <a:solidFill>
                <a:srgbClr val="000000"/>
              </a:solidFill>
            </a:endParaRPr>
          </a:p>
        </p:txBody>
      </p:sp>
    </p:spTree>
    <p:extLst>
      <p:ext uri="{BB962C8B-B14F-4D97-AF65-F5344CB8AC3E}">
        <p14:creationId xmlns:p14="http://schemas.microsoft.com/office/powerpoint/2010/main" val="525678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6519FAA-9BDE-4442-99C5-419275C16366}" type="slidenum">
              <a:rPr lang="en-US" altLang="en-US" sz="1200"/>
              <a:pPr eaLnBrk="1" hangingPunct="1"/>
              <a:t>14</a:t>
            </a:fld>
            <a:endParaRPr lang="en-US" altLang="en-US" sz="1200"/>
          </a:p>
        </p:txBody>
      </p:sp>
      <p:sp>
        <p:nvSpPr>
          <p:cNvPr id="22530" name="Rectangle 2"/>
          <p:cNvSpPr>
            <a:spLocks noGrp="1" noRot="1" noChangeAspect="1" noChangeArrowheads="1"/>
          </p:cNvSpPr>
          <p:nvPr>
            <p:ph type="sldImg"/>
          </p:nvPr>
        </p:nvSpPr>
        <p:spPr>
          <a:solidFill>
            <a:srgbClr val="FFFFFF"/>
          </a:solidFill>
          <a:ln/>
        </p:spPr>
      </p:sp>
      <p:sp>
        <p:nvSpPr>
          <p:cNvPr id="22531"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altLang="en-US" dirty="0" smtClean="0">
                <a:latin typeface="Arial" pitchFamily="34" charset="0"/>
                <a:ea typeface="ＭＳ Ｐゴシック" pitchFamily="34" charset="-128"/>
              </a:rPr>
              <a:t>Brian Kernighan, co-author of the C language</a:t>
            </a:r>
            <a:r>
              <a:rPr lang="en-US" altLang="en-US" baseline="0" dirty="0" smtClean="0">
                <a:latin typeface="Arial" pitchFamily="34" charset="0"/>
                <a:ea typeface="ＭＳ Ｐゴシック" pitchFamily="34" charset="-128"/>
              </a:rPr>
              <a:t> book, many </a:t>
            </a:r>
            <a:r>
              <a:rPr lang="en-US" altLang="en-US" baseline="0" smtClean="0">
                <a:latin typeface="Arial" pitchFamily="34" charset="0"/>
                <a:ea typeface="ＭＳ Ｐゴシック" pitchFamily="34" charset="-128"/>
              </a:rPr>
              <a:t>UNIX utilities</a:t>
            </a:r>
            <a:endParaRPr lang="en-US" altLang="en-US" dirty="0" smtClean="0">
              <a:latin typeface="Arial" pitchFamily="34" charset="0"/>
              <a:ea typeface="ＭＳ Ｐゴシック" pitchFamily="34" charset="-128"/>
            </a:endParaRPr>
          </a:p>
          <a:p>
            <a:pPr eaLnBrk="1" hangingPunct="1"/>
            <a:r>
              <a:rPr lang="en-US" altLang="en-US" dirty="0" smtClean="0">
                <a:latin typeface="Arial" pitchFamily="34" charset="0"/>
                <a:ea typeface="ＭＳ Ｐゴシック" pitchFamily="34" charset="-128"/>
              </a:rPr>
              <a:t>Turing Award winner </a:t>
            </a:r>
            <a:r>
              <a:rPr lang="en-US" altLang="en-US" dirty="0" err="1" smtClean="0">
                <a:latin typeface="Arial" pitchFamily="34" charset="0"/>
                <a:ea typeface="ＭＳ Ｐゴシック" pitchFamily="34" charset="-128"/>
              </a:rPr>
              <a:t>Edsger</a:t>
            </a:r>
            <a:r>
              <a:rPr lang="en-US" altLang="en-US" dirty="0" smtClean="0">
                <a:latin typeface="Arial" pitchFamily="34" charset="0"/>
                <a:ea typeface="ＭＳ Ｐゴシック" pitchFamily="34" charset="-128"/>
              </a:rPr>
              <a:t> </a:t>
            </a:r>
            <a:r>
              <a:rPr lang="en-US" altLang="en-US" dirty="0" err="1" smtClean="0">
                <a:latin typeface="Arial" pitchFamily="34" charset="0"/>
                <a:ea typeface="ＭＳ Ｐゴシック" pitchFamily="34" charset="-128"/>
              </a:rPr>
              <a:t>Dijkstra</a:t>
            </a:r>
            <a:r>
              <a:rPr lang="en-US" altLang="en-US" dirty="0" smtClean="0">
                <a:latin typeface="Arial" pitchFamily="34" charset="0"/>
                <a:ea typeface="ＭＳ Ｐゴシック" pitchFamily="34" charset="-128"/>
              </a:rPr>
              <a:t>, "father of object-oriented programming"</a:t>
            </a:r>
          </a:p>
          <a:p>
            <a:pPr eaLnBrk="1" hangingPunct="1"/>
            <a:r>
              <a:rPr lang="en-US" altLang="en-US" dirty="0" smtClean="0">
                <a:latin typeface="Arial" pitchFamily="34" charset="0"/>
                <a:ea typeface="ＭＳ Ｐゴシック" pitchFamily="34" charset="-128"/>
              </a:rPr>
              <a:t>Seen in bathrooms at Google Inc. as part of "Testing on the Toilet" program</a:t>
            </a:r>
          </a:p>
          <a:p>
            <a:pPr eaLnBrk="1" hangingPunct="1"/>
            <a:endParaRPr lang="en-US" altLang="en-US" dirty="0" smtClean="0">
              <a:latin typeface="Arial" pitchFamily="34" charset="0"/>
              <a:ea typeface="ＭＳ Ｐゴシック" pitchFamily="34" charset="-128"/>
            </a:endParaRPr>
          </a:p>
        </p:txBody>
      </p:sp>
    </p:spTree>
    <p:extLst>
      <p:ext uri="{BB962C8B-B14F-4D97-AF65-F5344CB8AC3E}">
        <p14:creationId xmlns:p14="http://schemas.microsoft.com/office/powerpoint/2010/main" val="4747169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p:cNvSpPr>
          <p:nvPr>
            <p:ph type="sldImg"/>
          </p:nvPr>
        </p:nvSpPr>
        <p:spPr>
          <a:ln/>
        </p:spPr>
      </p:sp>
      <p:sp>
        <p:nvSpPr>
          <p:cNvPr id="2867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1</a:t>
            </a:r>
            <a:r>
              <a:rPr lang="en-US" altLang="en-US" baseline="30000" dirty="0" smtClean="0">
                <a:latin typeface="Arial" pitchFamily="34" charset="0"/>
                <a:ea typeface="ＭＳ Ｐゴシック" pitchFamily="34" charset="-128"/>
              </a:rPr>
              <a:t>st</a:t>
            </a:r>
            <a:r>
              <a:rPr lang="en-US" altLang="en-US" dirty="0" smtClean="0">
                <a:latin typeface="Arial" pitchFamily="34" charset="0"/>
                <a:ea typeface="ＭＳ Ｐゴシック" pitchFamily="34" charset="-128"/>
              </a:rPr>
              <a:t> step is thinking of </a:t>
            </a:r>
            <a:r>
              <a:rPr lang="ja-JP" altLang="en-US" dirty="0" smtClean="0">
                <a:latin typeface="Arial" pitchFamily="34" charset="0"/>
                <a:ea typeface="ＭＳ Ｐゴシック" pitchFamily="34" charset="-128"/>
              </a:rPr>
              <a:t>“</a:t>
            </a:r>
            <a:r>
              <a:rPr lang="en-US" altLang="ja-JP" dirty="0" smtClean="0">
                <a:latin typeface="Arial" pitchFamily="34" charset="0"/>
                <a:ea typeface="ＭＳ Ｐゴシック" pitchFamily="34" charset="-128"/>
              </a:rPr>
              <a:t>code you wish you had</a:t>
            </a:r>
            <a:r>
              <a:rPr lang="ja-JP" altLang="en-US" dirty="0" smtClean="0">
                <a:latin typeface="Arial" pitchFamily="34" charset="0"/>
                <a:ea typeface="ＭＳ Ｐゴシック" pitchFamily="34" charset="-128"/>
              </a:rPr>
              <a:t>”</a:t>
            </a:r>
            <a:r>
              <a:rPr lang="en-US" altLang="ja-JP" dirty="0" smtClean="0">
                <a:latin typeface="Arial" pitchFamily="34" charset="0"/>
                <a:ea typeface="ＭＳ Ｐゴシック" pitchFamily="34" charset="-128"/>
              </a:rPr>
              <a:t>, assuming methods that if existed would make it a perfect match to the user story.</a:t>
            </a:r>
          </a:p>
          <a:p>
            <a:endParaRPr lang="en-US" altLang="en-US" dirty="0" smtClean="0">
              <a:latin typeface="Arial" pitchFamily="34" charset="0"/>
              <a:ea typeface="ＭＳ Ｐゴシック" pitchFamily="34" charset="-128"/>
            </a:endParaRPr>
          </a:p>
          <a:p>
            <a:r>
              <a:rPr lang="en-US" altLang="en-US" dirty="0" smtClean="0">
                <a:latin typeface="Arial" pitchFamily="34" charset="0"/>
                <a:ea typeface="ＭＳ Ｐゴシック" pitchFamily="34" charset="-128"/>
              </a:rPr>
              <a:t>Rather than inside – out (start with building blocks and compose to provide desired functionality), go from users outside-in, to reduce wasted coding; e.g., until get to user view, won</a:t>
            </a:r>
            <a:r>
              <a:rPr lang="ja-JP" altLang="en-US" dirty="0" smtClean="0">
                <a:latin typeface="Arial" pitchFamily="34" charset="0"/>
                <a:ea typeface="ＭＳ Ｐゴシック" pitchFamily="34" charset="-128"/>
              </a:rPr>
              <a:t>’</a:t>
            </a:r>
            <a:r>
              <a:rPr lang="en-US" altLang="ja-JP" dirty="0" smtClean="0">
                <a:latin typeface="Arial" pitchFamily="34" charset="0"/>
                <a:ea typeface="ＭＳ Ｐゴシック" pitchFamily="34" charset="-128"/>
              </a:rPr>
              <a:t>t know what you really need. Especially Web apps, since easy to see what the user is doing.</a:t>
            </a:r>
          </a:p>
          <a:p>
            <a:endParaRPr lang="en-US" altLang="en-US" dirty="0" smtClean="0">
              <a:latin typeface="Arial" pitchFamily="34" charset="0"/>
              <a:ea typeface="ＭＳ Ｐゴシック" pitchFamily="34" charset="-128"/>
            </a:endParaRPr>
          </a:p>
          <a:p>
            <a:r>
              <a:rPr lang="en-US" altLang="en-US" dirty="0" smtClean="0">
                <a:latin typeface="Arial" pitchFamily="34" charset="0"/>
                <a:ea typeface="ＭＳ Ｐゴシック" pitchFamily="34" charset="-128"/>
              </a:rPr>
              <a:t>Both cycles involve taking small steps and listening to the feedback</a:t>
            </a:r>
          </a:p>
          <a:p>
            <a:r>
              <a:rPr lang="en-US" altLang="en-US" dirty="0" smtClean="0">
                <a:latin typeface="Arial" pitchFamily="34" charset="0"/>
                <a:ea typeface="ＭＳ Ｐゴシック" pitchFamily="34" charset="-128"/>
              </a:rPr>
              <a:t>you get from the tools. We start with a failing step (red) in Cucumber</a:t>
            </a:r>
          </a:p>
          <a:p>
            <a:r>
              <a:rPr lang="en-US" altLang="en-US" dirty="0" smtClean="0">
                <a:latin typeface="Arial" pitchFamily="34" charset="0"/>
                <a:ea typeface="ＭＳ Ｐゴシック" pitchFamily="34" charset="-128"/>
              </a:rPr>
              <a:t>(the outer cycle). To get that step to pass, we</a:t>
            </a:r>
            <a:r>
              <a:rPr lang="ja-JP" altLang="en-US" dirty="0" smtClean="0">
                <a:latin typeface="Arial" pitchFamily="34" charset="0"/>
                <a:ea typeface="ＭＳ Ｐゴシック" pitchFamily="34" charset="-128"/>
              </a:rPr>
              <a:t>’</a:t>
            </a:r>
            <a:r>
              <a:rPr lang="en-US" altLang="ja-JP" dirty="0" err="1" smtClean="0">
                <a:latin typeface="Arial" pitchFamily="34" charset="0"/>
                <a:ea typeface="ＭＳ Ｐゴシック" pitchFamily="34" charset="-128"/>
              </a:rPr>
              <a:t>ll</a:t>
            </a:r>
            <a:r>
              <a:rPr lang="en-US" altLang="ja-JP" dirty="0" smtClean="0">
                <a:latin typeface="Arial" pitchFamily="34" charset="0"/>
                <a:ea typeface="ＭＳ Ｐゴシック" pitchFamily="34" charset="-128"/>
              </a:rPr>
              <a:t> drop down to </a:t>
            </a:r>
            <a:r>
              <a:rPr lang="en-US" altLang="ja-JP" dirty="0" err="1" smtClean="0">
                <a:latin typeface="Arial" pitchFamily="34" charset="0"/>
                <a:ea typeface="ＭＳ Ｐゴシック" pitchFamily="34" charset="-128"/>
              </a:rPr>
              <a:t>RSpec</a:t>
            </a:r>
            <a:endParaRPr lang="en-US" altLang="ja-JP" dirty="0" smtClean="0">
              <a:latin typeface="Arial" pitchFamily="34" charset="0"/>
              <a:ea typeface="ＭＳ Ｐゴシック" pitchFamily="34" charset="-128"/>
            </a:endParaRPr>
          </a:p>
          <a:p>
            <a:r>
              <a:rPr lang="en-US" altLang="en-US" dirty="0" smtClean="0">
                <a:latin typeface="Arial" pitchFamily="34" charset="0"/>
                <a:ea typeface="ＭＳ Ｐゴシック" pitchFamily="34" charset="-128"/>
              </a:rPr>
              <a:t>(the inner cycle) and drive out the underlying code at a granular level</a:t>
            </a:r>
          </a:p>
          <a:p>
            <a:r>
              <a:rPr lang="en-US" altLang="en-US" dirty="0" smtClean="0">
                <a:latin typeface="Arial" pitchFamily="34" charset="0"/>
                <a:ea typeface="ＭＳ Ｐゴシック" pitchFamily="34" charset="-128"/>
              </a:rPr>
              <a:t>(red/green/refactor).</a:t>
            </a:r>
          </a:p>
          <a:p>
            <a:r>
              <a:rPr lang="en-US" altLang="en-US" dirty="0" smtClean="0">
                <a:latin typeface="Arial" pitchFamily="34" charset="0"/>
                <a:ea typeface="ＭＳ Ｐゴシック" pitchFamily="34" charset="-128"/>
              </a:rPr>
              <a:t>At each green point in the </a:t>
            </a:r>
            <a:r>
              <a:rPr lang="en-US" altLang="en-US" dirty="0" err="1" smtClean="0">
                <a:latin typeface="Arial" pitchFamily="34" charset="0"/>
                <a:ea typeface="ＭＳ Ｐゴシック" pitchFamily="34" charset="-128"/>
              </a:rPr>
              <a:t>RSpec</a:t>
            </a:r>
            <a:r>
              <a:rPr lang="en-US" altLang="en-US" dirty="0" smtClean="0">
                <a:latin typeface="Arial" pitchFamily="34" charset="0"/>
                <a:ea typeface="ＭＳ Ｐゴシック" pitchFamily="34" charset="-128"/>
              </a:rPr>
              <a:t> cycle, we</a:t>
            </a:r>
            <a:r>
              <a:rPr lang="ja-JP" altLang="en-US" dirty="0" smtClean="0">
                <a:latin typeface="Arial" pitchFamily="34" charset="0"/>
                <a:ea typeface="ＭＳ Ｐゴシック" pitchFamily="34" charset="-128"/>
              </a:rPr>
              <a:t>’</a:t>
            </a:r>
            <a:r>
              <a:rPr lang="en-US" altLang="ja-JP" dirty="0" err="1" smtClean="0">
                <a:latin typeface="Arial" pitchFamily="34" charset="0"/>
                <a:ea typeface="ＭＳ Ｐゴシック" pitchFamily="34" charset="-128"/>
              </a:rPr>
              <a:t>ll</a:t>
            </a:r>
            <a:r>
              <a:rPr lang="en-US" altLang="ja-JP" dirty="0" smtClean="0">
                <a:latin typeface="Arial" pitchFamily="34" charset="0"/>
                <a:ea typeface="ＭＳ Ｐゴシック" pitchFamily="34" charset="-128"/>
              </a:rPr>
              <a:t> check the Cucumber cycle.</a:t>
            </a:r>
          </a:p>
          <a:p>
            <a:r>
              <a:rPr lang="en-US" altLang="en-US" dirty="0" smtClean="0">
                <a:latin typeface="Arial" pitchFamily="34" charset="0"/>
                <a:ea typeface="ＭＳ Ｐゴシック" pitchFamily="34" charset="-128"/>
              </a:rPr>
              <a:t>If it is still red, the resulting feedback should guide us to the next action in the </a:t>
            </a:r>
            <a:r>
              <a:rPr lang="en-US" altLang="en-US" dirty="0" err="1" smtClean="0">
                <a:latin typeface="Arial" pitchFamily="34" charset="0"/>
                <a:ea typeface="ＭＳ Ｐゴシック" pitchFamily="34" charset="-128"/>
              </a:rPr>
              <a:t>RSpec</a:t>
            </a:r>
            <a:r>
              <a:rPr lang="en-US" altLang="en-US" dirty="0" smtClean="0">
                <a:latin typeface="Arial" pitchFamily="34" charset="0"/>
                <a:ea typeface="ＭＳ Ｐゴシック" pitchFamily="34" charset="-128"/>
              </a:rPr>
              <a:t> cycle. </a:t>
            </a:r>
          </a:p>
          <a:p>
            <a:r>
              <a:rPr lang="en-US" altLang="en-US" dirty="0" smtClean="0">
                <a:latin typeface="Arial" pitchFamily="34" charset="0"/>
                <a:ea typeface="ＭＳ Ｐゴシック" pitchFamily="34" charset="-128"/>
              </a:rPr>
              <a:t>If it is green, we can jump out to Cucumber, refactor</a:t>
            </a:r>
          </a:p>
          <a:p>
            <a:r>
              <a:rPr lang="en-US" altLang="en-US" dirty="0" smtClean="0">
                <a:latin typeface="Arial" pitchFamily="34" charset="0"/>
                <a:ea typeface="ＭＳ Ｐゴシック" pitchFamily="34" charset="-128"/>
              </a:rPr>
              <a:t>if appropriate, and then repeat the cycle by writing a new failing</a:t>
            </a:r>
          </a:p>
          <a:p>
            <a:r>
              <a:rPr lang="en-US" altLang="en-US" dirty="0" smtClean="0">
                <a:latin typeface="Arial" pitchFamily="34" charset="0"/>
                <a:ea typeface="ＭＳ Ｐゴシック" pitchFamily="34" charset="-128"/>
              </a:rPr>
              <a:t>Cucumber step.</a:t>
            </a:r>
          </a:p>
        </p:txBody>
      </p:sp>
      <p:sp>
        <p:nvSpPr>
          <p:cNvPr id="2867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84EE20D0-042E-488D-B712-948EE392476D}" type="slidenum">
              <a:rPr lang="en-US" altLang="en-US" sz="1200"/>
              <a:pPr eaLnBrk="1" hangingPunct="1"/>
              <a:t>19</a:t>
            </a:fld>
            <a:endParaRPr lang="en-US" altLang="en-US" sz="1200"/>
          </a:p>
        </p:txBody>
      </p:sp>
    </p:spTree>
    <p:extLst>
      <p:ext uri="{BB962C8B-B14F-4D97-AF65-F5344CB8AC3E}">
        <p14:creationId xmlns:p14="http://schemas.microsoft.com/office/powerpoint/2010/main" val="18552991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p:cNvSpPr>
          <p:nvPr>
            <p:ph type="sldImg"/>
          </p:nvPr>
        </p:nvSpPr>
        <p:spPr>
          <a:ln/>
        </p:spPr>
      </p:sp>
      <p:sp>
        <p:nvSpPr>
          <p:cNvPr id="317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a:buAutoNum type="alphaLcParenR"/>
            </a:pPr>
            <a:r>
              <a:rPr lang="en-US" altLang="en-US" baseline="0" dirty="0" smtClean="0">
                <a:latin typeface="Arial" pitchFamily="34" charset="0"/>
                <a:ea typeface="ＭＳ Ｐゴシック" pitchFamily="34" charset="-128"/>
              </a:rPr>
              <a:t>True</a:t>
            </a:r>
          </a:p>
          <a:p>
            <a:pPr marL="228600" indent="-228600">
              <a:buAutoNum type="alphaLcParenR"/>
            </a:pPr>
            <a:r>
              <a:rPr lang="en-US" altLang="en-US" baseline="0" dirty="0" smtClean="0">
                <a:latin typeface="Arial" pitchFamily="34" charset="0"/>
                <a:ea typeface="ＭＳ Ｐゴシック" pitchFamily="34" charset="-128"/>
              </a:rPr>
              <a:t>False. They can be used with plan-and-document as well.</a:t>
            </a:r>
          </a:p>
          <a:p>
            <a:pPr marL="228600" indent="-228600">
              <a:buAutoNum type="alphaLcParenR"/>
            </a:pPr>
            <a:r>
              <a:rPr lang="en-US" altLang="en-US" baseline="0" dirty="0" smtClean="0">
                <a:latin typeface="Arial" pitchFamily="34" charset="0"/>
                <a:ea typeface="ＭＳ Ｐゴシック" pitchFamily="34" charset="-128"/>
              </a:rPr>
              <a:t>True</a:t>
            </a:r>
          </a:p>
          <a:p>
            <a:pPr marL="0" indent="0">
              <a:buNone/>
            </a:pPr>
            <a:endParaRPr lang="en-US" altLang="en-US" baseline="0" dirty="0" smtClean="0">
              <a:latin typeface="Arial" pitchFamily="34" charset="0"/>
              <a:ea typeface="ＭＳ Ｐゴシック" pitchFamily="34" charset="-128"/>
            </a:endParaRPr>
          </a:p>
          <a:p>
            <a:pPr marL="228600" indent="-228600">
              <a:buAutoNum type="arabicPeriod"/>
            </a:pPr>
            <a:r>
              <a:rPr lang="en-US" altLang="en-US" baseline="0" dirty="0" smtClean="0">
                <a:latin typeface="Arial" pitchFamily="34" charset="0"/>
                <a:ea typeface="ＭＳ Ｐゴシック" pitchFamily="34" charset="-128"/>
              </a:rPr>
              <a:t>False</a:t>
            </a:r>
          </a:p>
          <a:p>
            <a:pPr marL="228600" indent="-228600">
              <a:buAutoNum type="arabicPeriod"/>
            </a:pPr>
            <a:r>
              <a:rPr lang="en-US" altLang="en-US" baseline="0" dirty="0" smtClean="0">
                <a:latin typeface="Arial" pitchFamily="34" charset="0"/>
                <a:ea typeface="ＭＳ Ｐゴシック" pitchFamily="34" charset="-128"/>
              </a:rPr>
              <a:t>False</a:t>
            </a:r>
          </a:p>
          <a:p>
            <a:pPr marL="228600" indent="-228600">
              <a:buAutoNum type="arabicPeriod"/>
            </a:pPr>
            <a:r>
              <a:rPr lang="en-US" altLang="en-US" baseline="0" dirty="0" smtClean="0">
                <a:latin typeface="Arial" pitchFamily="34" charset="0"/>
                <a:ea typeface="ＭＳ Ｐゴシック" pitchFamily="34" charset="-128"/>
              </a:rPr>
              <a:t>True</a:t>
            </a:r>
          </a:p>
          <a:p>
            <a:pPr marL="228600" indent="-228600">
              <a:buAutoNum type="arabicPeriod"/>
            </a:pPr>
            <a:r>
              <a:rPr lang="en-US" altLang="en-US" baseline="0" dirty="0" smtClean="0">
                <a:latin typeface="Arial" pitchFamily="34" charset="0"/>
                <a:ea typeface="ＭＳ Ｐゴシック" pitchFamily="34" charset="-128"/>
              </a:rPr>
              <a:t>False</a:t>
            </a:r>
            <a:endParaRPr lang="en-US" altLang="en-US" dirty="0" smtClean="0">
              <a:latin typeface="Arial" pitchFamily="34" charset="0"/>
              <a:ea typeface="ＭＳ Ｐゴシック" pitchFamily="34" charset="-128"/>
            </a:endParaRPr>
          </a:p>
        </p:txBody>
      </p:sp>
      <p:sp>
        <p:nvSpPr>
          <p:cNvPr id="3174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E2E1751-DC46-4AFA-B89D-8093049903FB}" type="slidenum">
              <a:rPr lang="en-US" altLang="en-US" sz="1200">
                <a:solidFill>
                  <a:srgbClr val="000000"/>
                </a:solidFill>
              </a:rPr>
              <a:pPr eaLnBrk="1" hangingPunct="1"/>
              <a:t>21</a:t>
            </a:fld>
            <a:endParaRPr lang="en-US" altLang="en-US" sz="1200">
              <a:solidFill>
                <a:srgbClr val="000000"/>
              </a:solidFill>
            </a:endParaRPr>
          </a:p>
        </p:txBody>
      </p:sp>
    </p:spTree>
    <p:extLst>
      <p:ext uri="{BB962C8B-B14F-4D97-AF65-F5344CB8AC3E}">
        <p14:creationId xmlns:p14="http://schemas.microsoft.com/office/powerpoint/2010/main" val="30265347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p:cNvSpPr>
          <p:nvPr>
            <p:ph type="sldImg"/>
          </p:nvPr>
        </p:nvSpPr>
        <p:spPr>
          <a:ln/>
        </p:spPr>
      </p:sp>
      <p:sp>
        <p:nvSpPr>
          <p:cNvPr id="3993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latin typeface="Arial" pitchFamily="34" charset="0"/>
                <a:ea typeface="ＭＳ Ｐゴシック" pitchFamily="34" charset="-128"/>
              </a:rPr>
              <a:t>Opinions vary on whether to test the views</a:t>
            </a:r>
          </a:p>
          <a:p>
            <a:r>
              <a:rPr lang="en-US" altLang="en-US" dirty="0" smtClean="0">
                <a:latin typeface="Arial" pitchFamily="34" charset="0"/>
                <a:ea typeface="ＭＳ Ｐゴシック" pitchFamily="34" charset="-128"/>
              </a:rPr>
              <a:t>Our position: views are user-facing, so use user stories to test =&gt; Cucumber</a:t>
            </a:r>
          </a:p>
          <a:p>
            <a:endParaRPr lang="en-US" altLang="en-US" dirty="0" smtClean="0">
              <a:latin typeface="Arial" pitchFamily="34" charset="0"/>
              <a:ea typeface="ＭＳ Ｐゴシック" pitchFamily="34" charset="-128"/>
            </a:endParaRPr>
          </a:p>
          <a:p>
            <a:endParaRPr lang="en-US" altLang="en-US" dirty="0" smtClean="0">
              <a:latin typeface="Arial" pitchFamily="34" charset="0"/>
              <a:ea typeface="ＭＳ Ｐゴシック" pitchFamily="34" charset="-128"/>
            </a:endParaRPr>
          </a:p>
        </p:txBody>
      </p:sp>
      <p:sp>
        <p:nvSpPr>
          <p:cNvPr id="3993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A19FBA3-FF9F-4D31-8A26-397F15E73C29}" type="slidenum">
              <a:rPr lang="en-US" altLang="en-US" sz="1200"/>
              <a:pPr eaLnBrk="1" hangingPunct="1"/>
              <a:t>26</a:t>
            </a:fld>
            <a:endParaRPr lang="en-US" altLang="en-US" sz="1200"/>
          </a:p>
        </p:txBody>
      </p:sp>
    </p:spTree>
    <p:extLst>
      <p:ext uri="{BB962C8B-B14F-4D97-AF65-F5344CB8AC3E}">
        <p14:creationId xmlns:p14="http://schemas.microsoft.com/office/powerpoint/2010/main" val="1207469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vmlDrawing" Target="../drawings/vmlDrawing2.v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3.v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vmlDrawing" Target="../drawings/vmlDrawing4.vml"/><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3"/>
          <p:cNvSpPr>
            <a:spLocks noChangeArrowheads="1"/>
          </p:cNvSpPr>
          <p:nvPr/>
        </p:nvSpPr>
        <p:spPr bwMode="auto">
          <a:xfrm>
            <a:off x="2286000" y="6705600"/>
            <a:ext cx="4419600" cy="152400"/>
          </a:xfrm>
          <a:prstGeom prst="rect">
            <a:avLst/>
          </a:prstGeom>
          <a:gradFill rotWithShape="1">
            <a:gsLst>
              <a:gs pos="0">
                <a:srgbClr val="00204E"/>
              </a:gs>
              <a:gs pos="50000">
                <a:schemeClr val="bg1"/>
              </a:gs>
              <a:gs pos="100000">
                <a:srgbClr val="00204E"/>
              </a:gs>
            </a:gsLst>
            <a:lin ang="0" scaled="1"/>
          </a:gradFill>
          <a:ln w="9525">
            <a:noFill/>
            <a:miter lim="800000"/>
            <a:headEnd/>
            <a:tailEnd/>
          </a:ln>
          <a:effectLst/>
        </p:spPr>
        <p:txBody>
          <a:bodyPr wrap="none" anchor="ctr"/>
          <a:lstStyle/>
          <a:p>
            <a:pPr>
              <a:defRPr/>
            </a:pPr>
            <a:endParaRPr lang="en-US">
              <a:latin typeface="Arial" charset="0"/>
              <a:ea typeface="ＭＳ Ｐゴシック" charset="0"/>
              <a:cs typeface="ＭＳ Ｐゴシック" charset="0"/>
            </a:endParaRPr>
          </a:p>
        </p:txBody>
      </p:sp>
      <p:sp>
        <p:nvSpPr>
          <p:cNvPr id="5" name="Rectangle 14"/>
          <p:cNvSpPr>
            <a:spLocks noChangeArrowheads="1"/>
          </p:cNvSpPr>
          <p:nvPr/>
        </p:nvSpPr>
        <p:spPr bwMode="auto">
          <a:xfrm>
            <a:off x="0" y="6705600"/>
            <a:ext cx="2286000" cy="152400"/>
          </a:xfrm>
          <a:prstGeom prst="rect">
            <a:avLst/>
          </a:prstGeom>
          <a:solidFill>
            <a:srgbClr val="00204E"/>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a:p>
        </p:txBody>
      </p:sp>
      <p:sp>
        <p:nvSpPr>
          <p:cNvPr id="6" name="Rectangle 15"/>
          <p:cNvSpPr>
            <a:spLocks noChangeArrowheads="1"/>
          </p:cNvSpPr>
          <p:nvPr/>
        </p:nvSpPr>
        <p:spPr bwMode="auto">
          <a:xfrm>
            <a:off x="6705600" y="6705600"/>
            <a:ext cx="2438400" cy="152400"/>
          </a:xfrm>
          <a:prstGeom prst="rect">
            <a:avLst/>
          </a:prstGeom>
          <a:solidFill>
            <a:srgbClr val="00204E"/>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a:p>
        </p:txBody>
      </p:sp>
      <p:sp>
        <p:nvSpPr>
          <p:cNvPr id="8195" name="Rectangle 3"/>
          <p:cNvSpPr>
            <a:spLocks noGrp="1" noChangeArrowheads="1"/>
          </p:cNvSpPr>
          <p:nvPr>
            <p:ph type="ctrTitle"/>
          </p:nvPr>
        </p:nvSpPr>
        <p:spPr>
          <a:xfrm>
            <a:off x="685800" y="2130425"/>
            <a:ext cx="7772400" cy="1470025"/>
          </a:xfrm>
        </p:spPr>
        <p:txBody>
          <a:bodyPr/>
          <a:lstStyle>
            <a:lvl1pPr>
              <a:defRPr>
                <a:solidFill>
                  <a:srgbClr val="00204E"/>
                </a:solidFill>
              </a:defRPr>
            </a:lvl1pPr>
          </a:lstStyle>
          <a:p>
            <a:r>
              <a:rPr lang="en-US"/>
              <a:t>Click to edit Master title style</a:t>
            </a:r>
          </a:p>
        </p:txBody>
      </p:sp>
      <p:sp>
        <p:nvSpPr>
          <p:cNvPr id="8196" name="Rectangle 4"/>
          <p:cNvSpPr>
            <a:spLocks noGrp="1" noChangeArrowheads="1"/>
          </p:cNvSpPr>
          <p:nvPr>
            <p:ph type="subTitle" idx="1"/>
          </p:nvPr>
        </p:nvSpPr>
        <p:spPr>
          <a:xfrm>
            <a:off x="1371600" y="3886200"/>
            <a:ext cx="6400800" cy="1752600"/>
          </a:xfrm>
        </p:spPr>
        <p:txBody>
          <a:bodyPr/>
          <a:lstStyle>
            <a:lvl1pPr marL="0" indent="0" algn="ctr">
              <a:buFontTx/>
              <a:buNone/>
              <a:defRPr/>
            </a:lvl1pPr>
          </a:lstStyle>
          <a:p>
            <a:r>
              <a:rPr lang="en-US"/>
              <a:t>Click to edit Master subtitle style</a:t>
            </a:r>
          </a:p>
        </p:txBody>
      </p:sp>
      <p:sp>
        <p:nvSpPr>
          <p:cNvPr id="9" name="Rectangle 5"/>
          <p:cNvSpPr>
            <a:spLocks noGrp="1" noChangeArrowheads="1"/>
          </p:cNvSpPr>
          <p:nvPr>
            <p:ph type="dt" sz="half" idx="10"/>
          </p:nvPr>
        </p:nvSpPr>
        <p:spPr bwMode="auto">
          <a:xfrm>
            <a:off x="457200" y="6245225"/>
            <a:ext cx="21336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defRPr sz="1400">
                <a:latin typeface="Helvetica" charset="0"/>
                <a:ea typeface="ＭＳ Ｐゴシック" charset="0"/>
                <a:cs typeface="ＭＳ Ｐゴシック" charset="0"/>
              </a:defRPr>
            </a:lvl1pPr>
          </a:lstStyle>
          <a:p>
            <a:pPr>
              <a:defRPr/>
            </a:pPr>
            <a:endParaRPr lang="en-US"/>
          </a:p>
        </p:txBody>
      </p:sp>
      <p:sp>
        <p:nvSpPr>
          <p:cNvPr id="10" name="Rectangle 6"/>
          <p:cNvSpPr>
            <a:spLocks noGrp="1" noChangeArrowheads="1"/>
          </p:cNvSpPr>
          <p:nvPr>
            <p:ph type="ftr" sz="quarter" idx="11"/>
          </p:nvPr>
        </p:nvSpPr>
        <p:spPr/>
        <p:txBody>
          <a:bodyPr/>
          <a:lstStyle>
            <a:lvl1pPr>
              <a:defRPr/>
            </a:lvl1pPr>
          </a:lstStyle>
          <a:p>
            <a:pPr>
              <a:defRPr/>
            </a:pPr>
            <a:endParaRPr lang="en-US"/>
          </a:p>
        </p:txBody>
      </p:sp>
      <p:sp>
        <p:nvSpPr>
          <p:cNvPr id="11" name="Rectangle 7"/>
          <p:cNvSpPr>
            <a:spLocks noGrp="1" noChangeArrowheads="1"/>
          </p:cNvSpPr>
          <p:nvPr>
            <p:ph type="sldNum" sz="quarter" idx="12"/>
          </p:nvPr>
        </p:nvSpPr>
        <p:spPr/>
        <p:txBody>
          <a:bodyPr/>
          <a:lstStyle>
            <a:lvl1pPr>
              <a:defRPr/>
            </a:lvl1pPr>
          </a:lstStyle>
          <a:p>
            <a:fld id="{B5A90299-7D72-440F-B262-46155E84F943}" type="slidenum">
              <a:rPr lang="en-US" altLang="en-US"/>
              <a:pPr/>
              <a:t>‹#›</a:t>
            </a:fld>
            <a:endParaRPr lang="en-US" altLang="en-US"/>
          </a:p>
        </p:txBody>
      </p:sp>
    </p:spTree>
    <p:extLst>
      <p:ext uri="{BB962C8B-B14F-4D97-AF65-F5344CB8AC3E}">
        <p14:creationId xmlns:p14="http://schemas.microsoft.com/office/powerpoint/2010/main" val="4026115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graphicFrame>
        <p:nvGraphicFramePr>
          <p:cNvPr id="4" name="Object 9"/>
          <p:cNvGraphicFramePr>
            <a:graphicFrameLocks noChangeAspect="1"/>
          </p:cNvGraphicFramePr>
          <p:nvPr/>
        </p:nvGraphicFramePr>
        <p:xfrm>
          <a:off x="0" y="6781800"/>
          <a:ext cx="9144000" cy="87313"/>
        </p:xfrm>
        <a:graphic>
          <a:graphicData uri="http://schemas.openxmlformats.org/presentationml/2006/ole">
            <mc:AlternateContent xmlns:mc="http://schemas.openxmlformats.org/markup-compatibility/2006">
              <mc:Choice xmlns:v="urn:schemas-microsoft-com:vml" Requires="v">
                <p:oleObj spid="_x0000_s105552" name="Image" r:id="rId3" imgW="10057143" imgH="1269841" progId="Photoshop.Image.7">
                  <p:embed/>
                </p:oleObj>
              </mc:Choice>
              <mc:Fallback>
                <p:oleObj name="Image" r:id="rId3" imgW="10057143" imgH="1269841"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6781800"/>
                        <a:ext cx="9144000" cy="87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cxnSp>
        <p:nvCxnSpPr>
          <p:cNvPr id="7" name="Straight Connector 6"/>
          <p:cNvCxnSpPr>
            <a:cxnSpLocks noChangeShapeType="1"/>
          </p:cNvCxnSpPr>
          <p:nvPr/>
        </p:nvCxnSpPr>
        <p:spPr bwMode="auto">
          <a:xfrm>
            <a:off x="0" y="1220788"/>
            <a:ext cx="9144000" cy="0"/>
          </a:xfrm>
          <a:prstGeom prst="line">
            <a:avLst/>
          </a:prstGeom>
          <a:noFill/>
          <a:ln w="25400">
            <a:solidFill>
              <a:srgbClr val="00206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0" y="0"/>
            <a:ext cx="9144000" cy="114300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3"/>
          <p:cNvSpPr>
            <a:spLocks noGrp="1"/>
          </p:cNvSpPr>
          <p:nvPr>
            <p:ph type="ftr" sz="quarter" idx="10"/>
          </p:nvPr>
        </p:nvSpPr>
        <p:spPr/>
        <p:txBody>
          <a:bodyPr/>
          <a:lstStyle>
            <a:lvl1pPr>
              <a:defRPr/>
            </a:lvl1pPr>
          </a:lstStyle>
          <a:p>
            <a:pPr>
              <a:defRPr/>
            </a:pPr>
            <a:endParaRPr lang="en-US"/>
          </a:p>
        </p:txBody>
      </p:sp>
      <p:sp>
        <p:nvSpPr>
          <p:cNvPr id="9" name="Slide Number Placeholder 4"/>
          <p:cNvSpPr>
            <a:spLocks noGrp="1"/>
          </p:cNvSpPr>
          <p:nvPr>
            <p:ph type="sldNum" sz="quarter" idx="11"/>
          </p:nvPr>
        </p:nvSpPr>
        <p:spPr/>
        <p:txBody>
          <a:bodyPr/>
          <a:lstStyle>
            <a:lvl1pPr>
              <a:defRPr/>
            </a:lvl1pPr>
          </a:lstStyle>
          <a:p>
            <a:fld id="{3C762479-934E-45E0-803A-E46A1AF5596A}" type="slidenum">
              <a:rPr lang="en-US" altLang="en-US"/>
              <a:pPr/>
              <a:t>‹#›</a:t>
            </a:fld>
            <a:endParaRPr lang="en-US" altLang="en-US"/>
          </a:p>
        </p:txBody>
      </p:sp>
    </p:spTree>
    <p:extLst>
      <p:ext uri="{BB962C8B-B14F-4D97-AF65-F5344CB8AC3E}">
        <p14:creationId xmlns:p14="http://schemas.microsoft.com/office/powerpoint/2010/main" val="2151899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aphicFrame>
        <p:nvGraphicFramePr>
          <p:cNvPr id="2" name="Object 3"/>
          <p:cNvGraphicFramePr>
            <a:graphicFrameLocks noChangeAspect="1"/>
          </p:cNvGraphicFramePr>
          <p:nvPr/>
        </p:nvGraphicFramePr>
        <p:xfrm>
          <a:off x="0" y="6781800"/>
          <a:ext cx="9144000" cy="87313"/>
        </p:xfrm>
        <a:graphic>
          <a:graphicData uri="http://schemas.openxmlformats.org/presentationml/2006/ole">
            <mc:AlternateContent xmlns:mc="http://schemas.openxmlformats.org/markup-compatibility/2006">
              <mc:Choice xmlns:v="urn:schemas-microsoft-com:vml" Requires="v">
                <p:oleObj spid="_x0000_s106576" name="Image" r:id="rId3" imgW="10057143" imgH="1269841" progId="Photoshop.Image.7">
                  <p:embed/>
                </p:oleObj>
              </mc:Choice>
              <mc:Fallback>
                <p:oleObj name="Image" r:id="rId3" imgW="10057143" imgH="1269841"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6781800"/>
                        <a:ext cx="9144000" cy="87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cxnSp>
        <p:nvCxnSpPr>
          <p:cNvPr id="5" name="Straight Connector 4"/>
          <p:cNvCxnSpPr>
            <a:cxnSpLocks noChangeShapeType="1"/>
          </p:cNvCxnSpPr>
          <p:nvPr/>
        </p:nvCxnSpPr>
        <p:spPr bwMode="auto">
          <a:xfrm>
            <a:off x="0" y="1220788"/>
            <a:ext cx="9144000" cy="0"/>
          </a:xfrm>
          <a:prstGeom prst="line">
            <a:avLst/>
          </a:prstGeom>
          <a:noFill/>
          <a:ln w="25400">
            <a:solidFill>
              <a:srgbClr val="00206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6" name="Footer Placeholder 1"/>
          <p:cNvSpPr>
            <a:spLocks noGrp="1"/>
          </p:cNvSpPr>
          <p:nvPr>
            <p:ph type="ftr" sz="quarter" idx="10"/>
          </p:nvPr>
        </p:nvSpPr>
        <p:spPr/>
        <p:txBody>
          <a:bodyPr/>
          <a:lstStyle>
            <a:lvl1pPr>
              <a:defRPr/>
            </a:lvl1pPr>
          </a:lstStyle>
          <a:p>
            <a:pPr>
              <a:defRPr/>
            </a:pPr>
            <a:endParaRPr lang="en-US"/>
          </a:p>
        </p:txBody>
      </p:sp>
      <p:sp>
        <p:nvSpPr>
          <p:cNvPr id="7" name="Slide Number Placeholder 2"/>
          <p:cNvSpPr>
            <a:spLocks noGrp="1"/>
          </p:cNvSpPr>
          <p:nvPr>
            <p:ph type="sldNum" sz="quarter" idx="11"/>
          </p:nvPr>
        </p:nvSpPr>
        <p:spPr/>
        <p:txBody>
          <a:bodyPr/>
          <a:lstStyle>
            <a:lvl1pPr>
              <a:defRPr/>
            </a:lvl1pPr>
          </a:lstStyle>
          <a:p>
            <a:fld id="{5AE2661C-2E60-4487-AA2C-6FECC1CF6ED4}" type="slidenum">
              <a:rPr lang="en-US" altLang="en-US"/>
              <a:pPr/>
              <a:t>‹#›</a:t>
            </a:fld>
            <a:endParaRPr lang="en-US" altLang="en-US"/>
          </a:p>
        </p:txBody>
      </p:sp>
    </p:spTree>
    <p:extLst>
      <p:ext uri="{BB962C8B-B14F-4D97-AF65-F5344CB8AC3E}">
        <p14:creationId xmlns:p14="http://schemas.microsoft.com/office/powerpoint/2010/main" val="225625021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Custom Layout">
    <p:spTree>
      <p:nvGrpSpPr>
        <p:cNvPr id="1" name=""/>
        <p:cNvGrpSpPr/>
        <p:nvPr/>
      </p:nvGrpSpPr>
      <p:grpSpPr>
        <a:xfrm>
          <a:off x="0" y="0"/>
          <a:ext cx="0" cy="0"/>
          <a:chOff x="0" y="0"/>
          <a:chExt cx="0" cy="0"/>
        </a:xfrm>
      </p:grpSpPr>
      <p:graphicFrame>
        <p:nvGraphicFramePr>
          <p:cNvPr id="2" name="Object 3"/>
          <p:cNvGraphicFramePr>
            <a:graphicFrameLocks noChangeAspect="1"/>
          </p:cNvGraphicFramePr>
          <p:nvPr/>
        </p:nvGraphicFramePr>
        <p:xfrm>
          <a:off x="0" y="6781800"/>
          <a:ext cx="9144000" cy="87313"/>
        </p:xfrm>
        <a:graphic>
          <a:graphicData uri="http://schemas.openxmlformats.org/presentationml/2006/ole">
            <mc:AlternateContent xmlns:mc="http://schemas.openxmlformats.org/markup-compatibility/2006">
              <mc:Choice xmlns:v="urn:schemas-microsoft-com:vml" Requires="v">
                <p:oleObj spid="_x0000_s107600" name="Image" r:id="rId3" imgW="10057143" imgH="1269841" progId="Photoshop.Image.7">
                  <p:embed/>
                </p:oleObj>
              </mc:Choice>
              <mc:Fallback>
                <p:oleObj name="Image" r:id="rId3" imgW="10057143" imgH="1269841"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6781800"/>
                        <a:ext cx="9144000" cy="87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5" name="Slide Number Placeholder 3"/>
          <p:cNvSpPr>
            <a:spLocks noGrp="1"/>
          </p:cNvSpPr>
          <p:nvPr>
            <p:ph type="sldNum" sz="quarter" idx="10"/>
          </p:nvPr>
        </p:nvSpPr>
        <p:spPr/>
        <p:txBody>
          <a:bodyPr/>
          <a:lstStyle>
            <a:lvl1pPr>
              <a:defRPr/>
            </a:lvl1pPr>
          </a:lstStyle>
          <a:p>
            <a:fld id="{5F4754E0-952E-4034-9A65-578E178E855E}" type="slidenum">
              <a:rPr lang="en-US" altLang="en-US"/>
              <a:pPr/>
              <a:t>‹#›</a:t>
            </a:fld>
            <a:endParaRPr lang="en-US" altLang="en-US"/>
          </a:p>
        </p:txBody>
      </p:sp>
    </p:spTree>
    <p:extLst>
      <p:ext uri="{BB962C8B-B14F-4D97-AF65-F5344CB8AC3E}">
        <p14:creationId xmlns:p14="http://schemas.microsoft.com/office/powerpoint/2010/main" val="2262488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vmlDrawing" Target="../drawings/vmlDrawing1.vml"/><Relationship Id="rId5" Type="http://schemas.openxmlformats.org/officeDocument/2006/relationships/theme" Target="../theme/theme1.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219200" y="0"/>
            <a:ext cx="7924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304800" y="1371600"/>
            <a:ext cx="8534400" cy="4754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9" name="Rectangle 5"/>
          <p:cNvSpPr>
            <a:spLocks noGrp="1" noChangeArrowheads="1"/>
          </p:cNvSpPr>
          <p:nvPr>
            <p:ph type="ftr" sz="quarter" idx="3"/>
          </p:nvPr>
        </p:nvSpPr>
        <p:spPr bwMode="auto">
          <a:xfrm>
            <a:off x="3124200" y="6461125"/>
            <a:ext cx="28956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solidFill>
                  <a:schemeClr val="bg2"/>
                </a:solidFill>
                <a:latin typeface="Helvetica" charset="0"/>
                <a:ea typeface="ＭＳ Ｐゴシック" charset="0"/>
                <a:cs typeface="ＭＳ Ｐゴシック" charset="0"/>
              </a:defRPr>
            </a:lvl1pPr>
          </a:lstStyle>
          <a:p>
            <a:pPr>
              <a:defRPr/>
            </a:pPr>
            <a:endParaRPr lang="en-US"/>
          </a:p>
        </p:txBody>
      </p:sp>
      <p:sp>
        <p:nvSpPr>
          <p:cNvPr id="1030" name="Rectangle 6"/>
          <p:cNvSpPr>
            <a:spLocks noGrp="1" noChangeArrowheads="1"/>
          </p:cNvSpPr>
          <p:nvPr>
            <p:ph type="sldNum" sz="quarter" idx="4"/>
          </p:nvPr>
        </p:nvSpPr>
        <p:spPr bwMode="auto">
          <a:xfrm>
            <a:off x="7010400" y="6400800"/>
            <a:ext cx="2133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Helvetica" pitchFamily="-84" charset="0"/>
              </a:defRPr>
            </a:lvl1pPr>
          </a:lstStyle>
          <a:p>
            <a:fld id="{9587B151-E948-447B-91B9-B79B9841CA31}" type="slidenum">
              <a:rPr lang="en-US" altLang="en-US"/>
              <a:pPr/>
              <a:t>‹#›</a:t>
            </a:fld>
            <a:endParaRPr lang="en-US" altLang="en-US"/>
          </a:p>
        </p:txBody>
      </p:sp>
      <p:graphicFrame>
        <p:nvGraphicFramePr>
          <p:cNvPr id="2" name="Object 2"/>
          <p:cNvGraphicFramePr>
            <a:graphicFrameLocks noChangeAspect="1"/>
          </p:cNvGraphicFramePr>
          <p:nvPr/>
        </p:nvGraphicFramePr>
        <p:xfrm>
          <a:off x="0" y="6781800"/>
          <a:ext cx="9144000" cy="87313"/>
        </p:xfrm>
        <a:graphic>
          <a:graphicData uri="http://schemas.openxmlformats.org/presentationml/2006/ole">
            <mc:AlternateContent xmlns:mc="http://schemas.openxmlformats.org/markup-compatibility/2006">
              <mc:Choice xmlns:v="urn:schemas-microsoft-com:vml" Requires="v">
                <p:oleObj spid="_x0000_s1112" name="Image" r:id="rId7" imgW="10057143" imgH="1269841" progId="Photoshop.Image.7">
                  <p:embed/>
                </p:oleObj>
              </mc:Choice>
              <mc:Fallback>
                <p:oleObj name="Image" r:id="rId7" imgW="10057143" imgH="1269841" progId="Photoshop.Image.7">
                  <p:embed/>
                  <p:pic>
                    <p:nvPicPr>
                      <p:cNvPr id="0" name="Object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6781800"/>
                        <a:ext cx="9144000" cy="87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pic>
        <p:nvPicPr>
          <p:cNvPr id="1031" name="Picture 8"/>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0" y="0"/>
            <a:ext cx="990600" cy="788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2" name="Picture 9"/>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0" y="831850"/>
            <a:ext cx="990600" cy="41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2" name="Straight Connector 11"/>
          <p:cNvCxnSpPr>
            <a:cxnSpLocks noChangeShapeType="1"/>
          </p:cNvCxnSpPr>
          <p:nvPr/>
        </p:nvCxnSpPr>
        <p:spPr bwMode="auto">
          <a:xfrm>
            <a:off x="914400" y="1219200"/>
            <a:ext cx="8229600" cy="1588"/>
          </a:xfrm>
          <a:prstGeom prst="line">
            <a:avLst/>
          </a:prstGeom>
          <a:noFill/>
          <a:ln w="25400">
            <a:solidFill>
              <a:srgbClr val="00206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Tree>
  </p:cSld>
  <p:clrMap bg1="lt1" tx1="dk1" bg2="lt2" tx2="dk2" accent1="accent1" accent2="accent2" accent3="accent3" accent4="accent4" accent5="accent5" accent6="accent6" hlink="hlink" folHlink="folHlink"/>
  <p:sldLayoutIdLst>
    <p:sldLayoutId id="2147483929" r:id="rId1"/>
    <p:sldLayoutId id="2147483930" r:id="rId2"/>
    <p:sldLayoutId id="2147483931" r:id="rId3"/>
    <p:sldLayoutId id="2147483932" r:id="rId4"/>
  </p:sldLayoutIdLst>
  <p:txStyles>
    <p:titleStyle>
      <a:lvl1pPr algn="ctr" rtl="0" eaLnBrk="0" fontAlgn="base" hangingPunct="0">
        <a:spcBef>
          <a:spcPct val="0"/>
        </a:spcBef>
        <a:spcAft>
          <a:spcPct val="0"/>
        </a:spcAft>
        <a:defRPr sz="4400">
          <a:solidFill>
            <a:srgbClr val="2D2D8A"/>
          </a:solidFill>
          <a:latin typeface="+mj-lt"/>
          <a:ea typeface="ＭＳ Ｐゴシック" charset="-128"/>
          <a:cs typeface="ＭＳ Ｐゴシック" charset="-128"/>
        </a:defRPr>
      </a:lvl1pPr>
      <a:lvl2pPr algn="ctr" rtl="0" eaLnBrk="0" fontAlgn="base" hangingPunct="0">
        <a:spcBef>
          <a:spcPct val="0"/>
        </a:spcBef>
        <a:spcAft>
          <a:spcPct val="0"/>
        </a:spcAft>
        <a:defRPr sz="4400">
          <a:solidFill>
            <a:srgbClr val="2D2D8A"/>
          </a:solidFill>
          <a:latin typeface="Helvetica" pitchFamily="-65" charset="0"/>
          <a:ea typeface="ＭＳ Ｐゴシック" charset="-128"/>
          <a:cs typeface="ＭＳ Ｐゴシック" charset="-128"/>
        </a:defRPr>
      </a:lvl2pPr>
      <a:lvl3pPr algn="ctr" rtl="0" eaLnBrk="0" fontAlgn="base" hangingPunct="0">
        <a:spcBef>
          <a:spcPct val="0"/>
        </a:spcBef>
        <a:spcAft>
          <a:spcPct val="0"/>
        </a:spcAft>
        <a:defRPr sz="4400">
          <a:solidFill>
            <a:srgbClr val="2D2D8A"/>
          </a:solidFill>
          <a:latin typeface="Helvetica" pitchFamily="-65" charset="0"/>
          <a:ea typeface="ＭＳ Ｐゴシック" charset="-128"/>
          <a:cs typeface="ＭＳ Ｐゴシック" charset="-128"/>
        </a:defRPr>
      </a:lvl3pPr>
      <a:lvl4pPr algn="ctr" rtl="0" eaLnBrk="0" fontAlgn="base" hangingPunct="0">
        <a:spcBef>
          <a:spcPct val="0"/>
        </a:spcBef>
        <a:spcAft>
          <a:spcPct val="0"/>
        </a:spcAft>
        <a:defRPr sz="4400">
          <a:solidFill>
            <a:srgbClr val="2D2D8A"/>
          </a:solidFill>
          <a:latin typeface="Helvetica" pitchFamily="-65" charset="0"/>
          <a:ea typeface="ＭＳ Ｐゴシック" charset="-128"/>
          <a:cs typeface="ＭＳ Ｐゴシック" charset="-128"/>
        </a:defRPr>
      </a:lvl4pPr>
      <a:lvl5pPr algn="ctr" rtl="0" eaLnBrk="0" fontAlgn="base" hangingPunct="0">
        <a:spcBef>
          <a:spcPct val="0"/>
        </a:spcBef>
        <a:spcAft>
          <a:spcPct val="0"/>
        </a:spcAft>
        <a:defRPr sz="4400">
          <a:solidFill>
            <a:srgbClr val="2D2D8A"/>
          </a:solidFill>
          <a:latin typeface="Helvetica" pitchFamily="-65" charset="0"/>
          <a:ea typeface="ＭＳ Ｐゴシック" charset="-128"/>
          <a:cs typeface="ＭＳ Ｐゴシック" charset="-128"/>
        </a:defRPr>
      </a:lvl5pPr>
      <a:lvl6pPr marL="457200" algn="ctr" rtl="0" eaLnBrk="1" fontAlgn="base" hangingPunct="1">
        <a:spcBef>
          <a:spcPct val="0"/>
        </a:spcBef>
        <a:spcAft>
          <a:spcPct val="0"/>
        </a:spcAft>
        <a:defRPr sz="4400">
          <a:solidFill>
            <a:srgbClr val="FFCC33"/>
          </a:solidFill>
          <a:latin typeface="Helvetica" pitchFamily="-65" charset="0"/>
        </a:defRPr>
      </a:lvl6pPr>
      <a:lvl7pPr marL="914400" algn="ctr" rtl="0" eaLnBrk="1" fontAlgn="base" hangingPunct="1">
        <a:spcBef>
          <a:spcPct val="0"/>
        </a:spcBef>
        <a:spcAft>
          <a:spcPct val="0"/>
        </a:spcAft>
        <a:defRPr sz="4400">
          <a:solidFill>
            <a:srgbClr val="FFCC33"/>
          </a:solidFill>
          <a:latin typeface="Helvetica" pitchFamily="-65" charset="0"/>
        </a:defRPr>
      </a:lvl7pPr>
      <a:lvl8pPr marL="1371600" algn="ctr" rtl="0" eaLnBrk="1" fontAlgn="base" hangingPunct="1">
        <a:spcBef>
          <a:spcPct val="0"/>
        </a:spcBef>
        <a:spcAft>
          <a:spcPct val="0"/>
        </a:spcAft>
        <a:defRPr sz="4400">
          <a:solidFill>
            <a:srgbClr val="FFCC33"/>
          </a:solidFill>
          <a:latin typeface="Helvetica" pitchFamily="-65" charset="0"/>
        </a:defRPr>
      </a:lvl8pPr>
      <a:lvl9pPr marL="1828800" algn="ctr" rtl="0" eaLnBrk="1" fontAlgn="base" hangingPunct="1">
        <a:spcBef>
          <a:spcPct val="0"/>
        </a:spcBef>
        <a:spcAft>
          <a:spcPct val="0"/>
        </a:spcAft>
        <a:defRPr sz="4400">
          <a:solidFill>
            <a:srgbClr val="FFCC33"/>
          </a:solidFill>
          <a:latin typeface="Helvetica" pitchFamily="-65"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pitchFamily="-65"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pitchFamily="-65"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pitchFamily="-65"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pitchFamily="-65" charset="-128"/>
        </a:defRPr>
      </a:lvl5pPr>
      <a:lvl6pPr marL="2514600" indent="-228600" algn="l" rtl="0" eaLnBrk="1" fontAlgn="base" hangingPunct="1">
        <a:spcBef>
          <a:spcPct val="20000"/>
        </a:spcBef>
        <a:spcAft>
          <a:spcPct val="0"/>
        </a:spcAft>
        <a:buChar char="»"/>
        <a:defRPr sz="2000">
          <a:solidFill>
            <a:schemeClr val="tx1"/>
          </a:solidFill>
          <a:latin typeface="+mn-lt"/>
          <a:ea typeface="ＭＳ Ｐゴシック" pitchFamily="-65" charset="-128"/>
        </a:defRPr>
      </a:lvl6pPr>
      <a:lvl7pPr marL="2971800" indent="-228600" algn="l" rtl="0" eaLnBrk="1" fontAlgn="base" hangingPunct="1">
        <a:spcBef>
          <a:spcPct val="20000"/>
        </a:spcBef>
        <a:spcAft>
          <a:spcPct val="0"/>
        </a:spcAft>
        <a:buChar char="»"/>
        <a:defRPr sz="2000">
          <a:solidFill>
            <a:schemeClr val="tx1"/>
          </a:solidFill>
          <a:latin typeface="+mn-lt"/>
          <a:ea typeface="ＭＳ Ｐゴシック" pitchFamily="-65" charset="-128"/>
        </a:defRPr>
      </a:lvl7pPr>
      <a:lvl8pPr marL="3429000" indent="-228600" algn="l" rtl="0" eaLnBrk="1" fontAlgn="base" hangingPunct="1">
        <a:spcBef>
          <a:spcPct val="20000"/>
        </a:spcBef>
        <a:spcAft>
          <a:spcPct val="0"/>
        </a:spcAft>
        <a:buChar char="»"/>
        <a:defRPr sz="2000">
          <a:solidFill>
            <a:schemeClr val="tx1"/>
          </a:solidFill>
          <a:latin typeface="+mn-lt"/>
          <a:ea typeface="ＭＳ Ｐゴシック" pitchFamily="-65" charset="-128"/>
        </a:defRPr>
      </a:lvl8pPr>
      <a:lvl9pPr marL="3886200" indent="-228600" algn="l" rtl="0" eaLnBrk="1" fontAlgn="base" hangingPunct="1">
        <a:spcBef>
          <a:spcPct val="20000"/>
        </a:spcBef>
        <a:spcAft>
          <a:spcPct val="0"/>
        </a:spcAft>
        <a:buChar char="»"/>
        <a:defRPr sz="2000">
          <a:solidFill>
            <a:schemeClr val="tx1"/>
          </a:solidFill>
          <a:latin typeface="+mn-lt"/>
          <a:ea typeface="ＭＳ Ｐゴシック" pitchFamily="-6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pastebin.com/LKTK36Pb"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pastebin.com/T3JhV7Bk"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4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pastebin.com/zQPh70NJ"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304800" y="2130425"/>
            <a:ext cx="8458200" cy="1470025"/>
          </a:xfrm>
        </p:spPr>
        <p:txBody>
          <a:bodyPr/>
          <a:lstStyle/>
          <a:p>
            <a:pPr eaLnBrk="1" hangingPunct="1"/>
            <a:r>
              <a:rPr lang="en-US" altLang="en-US" dirty="0" smtClean="0">
                <a:ea typeface="ＭＳ Ｐゴシック" pitchFamily="34" charset="-128"/>
              </a:rPr>
              <a:t>yield()</a:t>
            </a:r>
            <a:br>
              <a:rPr lang="en-US" altLang="en-US" dirty="0" smtClean="0">
                <a:ea typeface="ＭＳ Ｐゴシック" pitchFamily="34" charset="-128"/>
              </a:rPr>
            </a:br>
            <a:r>
              <a:rPr lang="en-US" altLang="en-US" dirty="0">
                <a:ea typeface="ＭＳ Ｐゴシック" pitchFamily="34" charset="-128"/>
              </a:rPr>
              <a:t/>
            </a:r>
            <a:br>
              <a:rPr lang="en-US" altLang="en-US" dirty="0">
                <a:ea typeface="ＭＳ Ｐゴシック" pitchFamily="34" charset="-128"/>
              </a:rPr>
            </a:br>
            <a:r>
              <a:rPr lang="en-US" altLang="en-US" dirty="0" smtClean="0">
                <a:ea typeface="ＭＳ Ｐゴシック" pitchFamily="34" charset="-128"/>
              </a:rPr>
              <a:t/>
            </a:r>
            <a:br>
              <a:rPr lang="en-US" altLang="en-US" dirty="0" smtClean="0">
                <a:ea typeface="ＭＳ Ｐゴシック" pitchFamily="34" charset="-128"/>
              </a:rPr>
            </a:br>
            <a:r>
              <a:rPr lang="en-US" altLang="en-US" sz="3200" i="1" dirty="0" smtClean="0">
                <a:ea typeface="ＭＳ Ｐゴシック" pitchFamily="34" charset="-128"/>
              </a:rPr>
              <a:t>(Engineering Software as a Service §3.8)</a:t>
            </a:r>
            <a:endParaRPr lang="en-US" altLang="en-US" sz="4000" dirty="0" smtClean="0">
              <a:ea typeface="ＭＳ Ｐゴシック" pitchFamily="34" charset="-128"/>
            </a:endParaRPr>
          </a:p>
        </p:txBody>
      </p:sp>
      <p:sp>
        <p:nvSpPr>
          <p:cNvPr id="7171" name="TextBox 5"/>
          <p:cNvSpPr txBox="1">
            <a:spLocks noChangeArrowheads="1"/>
          </p:cNvSpPr>
          <p:nvPr/>
        </p:nvSpPr>
        <p:spPr bwMode="auto">
          <a:xfrm>
            <a:off x="2743200" y="6248400"/>
            <a:ext cx="36576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eaLnBrk="1" hangingPunct="1"/>
            <a:r>
              <a:rPr lang="en-US" altLang="en-US" sz="1200">
                <a:latin typeface="Arial Narrow" pitchFamily="34" charset="0"/>
              </a:rPr>
              <a:t>© 2013 Armando Fox &amp; David Patterson, all rights reserved</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pPr eaLnBrk="1" hangingPunct="1"/>
            <a:r>
              <a:rPr lang="en-US" altLang="en-US" smtClean="0">
                <a:ea typeface="ＭＳ Ｐゴシック" pitchFamily="34" charset="-128"/>
              </a:rPr>
              <a:t>Summary</a:t>
            </a:r>
          </a:p>
        </p:txBody>
      </p:sp>
      <p:sp>
        <p:nvSpPr>
          <p:cNvPr id="17410" name="Content Placeholder 2"/>
          <p:cNvSpPr>
            <a:spLocks noGrp="1"/>
          </p:cNvSpPr>
          <p:nvPr>
            <p:ph idx="1"/>
          </p:nvPr>
        </p:nvSpPr>
        <p:spPr>
          <a:xfrm>
            <a:off x="304800" y="1371600"/>
            <a:ext cx="8686800" cy="4754563"/>
          </a:xfrm>
        </p:spPr>
        <p:txBody>
          <a:bodyPr/>
          <a:lstStyle/>
          <a:p>
            <a:pPr eaLnBrk="1" hangingPunct="1"/>
            <a:r>
              <a:rPr lang="en-US" altLang="en-US" sz="3600" smtClean="0">
                <a:ea typeface="ＭＳ Ｐゴシック" pitchFamily="34" charset="-128"/>
              </a:rPr>
              <a:t>Duck typing encourages behavior reuse</a:t>
            </a:r>
          </a:p>
          <a:p>
            <a:pPr lvl="1" eaLnBrk="1" hangingPunct="1"/>
            <a:r>
              <a:rPr lang="ja-JP" altLang="en-US" smtClean="0">
                <a:ea typeface="ＭＳ Ｐゴシック" pitchFamily="34" charset="-128"/>
              </a:rPr>
              <a:t>“</a:t>
            </a:r>
            <a:r>
              <a:rPr lang="en-US" altLang="ja-JP" smtClean="0">
                <a:ea typeface="ＭＳ Ｐゴシック" pitchFamily="34" charset="-128"/>
              </a:rPr>
              <a:t>mix-in</a:t>
            </a:r>
            <a:r>
              <a:rPr lang="ja-JP" altLang="en-US" smtClean="0">
                <a:ea typeface="ＭＳ Ｐゴシック" pitchFamily="34" charset="-128"/>
              </a:rPr>
              <a:t>”</a:t>
            </a:r>
            <a:r>
              <a:rPr lang="en-US" altLang="ja-JP" smtClean="0">
                <a:ea typeface="ＭＳ Ｐゴシック" pitchFamily="34" charset="-128"/>
              </a:rPr>
              <a:t> a module and rely on </a:t>
            </a:r>
            <a:r>
              <a:rPr lang="ja-JP" altLang="en-US" smtClean="0">
                <a:ea typeface="ＭＳ Ｐゴシック" pitchFamily="34" charset="-128"/>
              </a:rPr>
              <a:t>“</a:t>
            </a:r>
            <a:r>
              <a:rPr lang="en-US" altLang="ja-JP" smtClean="0">
                <a:ea typeface="ＭＳ Ｐゴシック" pitchFamily="34" charset="-128"/>
              </a:rPr>
              <a:t>everything is a method call—do you respond to this method?”</a:t>
            </a:r>
          </a:p>
          <a:p>
            <a:pPr eaLnBrk="1" hangingPunct="1"/>
            <a:r>
              <a:rPr lang="en-US" altLang="en-US" sz="3600" smtClean="0">
                <a:ea typeface="ＭＳ Ｐゴシック" pitchFamily="34" charset="-128"/>
              </a:rPr>
              <a:t>Blocks and iterators</a:t>
            </a:r>
          </a:p>
          <a:p>
            <a:pPr lvl="1" eaLnBrk="1" hangingPunct="1"/>
            <a:r>
              <a:rPr lang="en-US" altLang="en-US" smtClean="0">
                <a:ea typeface="ＭＳ Ｐゴシック" pitchFamily="34" charset="-128"/>
              </a:rPr>
              <a:t>Blocks are anonymous lambdas that </a:t>
            </a:r>
            <a:r>
              <a:rPr lang="en-US" altLang="en-US" i="1" smtClean="0">
                <a:ea typeface="ＭＳ Ｐゴシック" pitchFamily="34" charset="-128"/>
              </a:rPr>
              <a:t>carry their environment around with them</a:t>
            </a:r>
            <a:endParaRPr lang="en-US" altLang="en-US" smtClean="0">
              <a:ea typeface="ＭＳ Ｐゴシック" pitchFamily="34" charset="-128"/>
            </a:endParaRPr>
          </a:p>
          <a:p>
            <a:pPr lvl="1" eaLnBrk="1" hangingPunct="1"/>
            <a:r>
              <a:rPr lang="en-US" altLang="en-US" smtClean="0">
                <a:ea typeface="ＭＳ Ｐゴシック" pitchFamily="34" charset="-128"/>
              </a:rPr>
              <a:t>Allow </a:t>
            </a:r>
            <a:r>
              <a:rPr lang="ja-JP" altLang="en-US" smtClean="0">
                <a:ea typeface="ＭＳ Ｐゴシック" pitchFamily="34" charset="-128"/>
              </a:rPr>
              <a:t>“</a:t>
            </a:r>
            <a:r>
              <a:rPr lang="en-US" altLang="ja-JP" smtClean="0">
                <a:ea typeface="ＭＳ Ｐゴシック" pitchFamily="34" charset="-128"/>
              </a:rPr>
              <a:t>sending code to where an object is</a:t>
            </a:r>
            <a:r>
              <a:rPr lang="ja-JP" altLang="en-US" smtClean="0">
                <a:ea typeface="ＭＳ Ｐゴシック" pitchFamily="34" charset="-128"/>
              </a:rPr>
              <a:t>”</a:t>
            </a:r>
            <a:r>
              <a:rPr lang="en-US" altLang="ja-JP" smtClean="0">
                <a:ea typeface="ＭＳ Ｐゴシック" pitchFamily="34" charset="-128"/>
              </a:rPr>
              <a:t> rather than passing an object to the code</a:t>
            </a:r>
          </a:p>
          <a:p>
            <a:pPr lvl="1" eaLnBrk="1" hangingPunct="1"/>
            <a:r>
              <a:rPr lang="en-US" altLang="en-US" smtClean="0">
                <a:ea typeface="ＭＳ Ｐゴシック" pitchFamily="34" charset="-128"/>
              </a:rPr>
              <a:t>Iterators are an important special use case</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p:txBody>
          <a:bodyPr/>
          <a:lstStyle/>
          <a:p>
            <a:r>
              <a:rPr lang="en-US" altLang="en-US" smtClean="0">
                <a:ea typeface="ＭＳ Ｐゴシック" pitchFamily="34" charset="-128"/>
              </a:rPr>
              <a:t>Summary (cont.)</a:t>
            </a:r>
          </a:p>
        </p:txBody>
      </p:sp>
      <p:pic>
        <p:nvPicPr>
          <p:cNvPr id="18434" name="Content Placeholder 3" descr="learnbydoing.png"/>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1358900" y="1620838"/>
            <a:ext cx="6426200" cy="4254500"/>
          </a:xfr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F30BA17-0E1A-4AE6-9346-1FB8BB68F773}" type="slidenum">
              <a:rPr lang="en-US" altLang="en-US" sz="1400">
                <a:latin typeface="Helvetica" pitchFamily="-84" charset="0"/>
              </a:rPr>
              <a:pPr eaLnBrk="1" hangingPunct="1"/>
              <a:t>12</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a:solidFill>
                  <a:schemeClr val="bg1"/>
                </a:solidFill>
                <a:latin typeface="Arial Black"/>
                <a:ea typeface="+mn-ea"/>
                <a:cs typeface="Arial Black"/>
              </a:rPr>
              <a:t>END</a:t>
            </a:r>
          </a:p>
        </p:txBody>
      </p:sp>
      <p:sp>
        <p:nvSpPr>
          <p:cNvPr id="19459"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ctrTitle"/>
          </p:nvPr>
        </p:nvSpPr>
        <p:spPr/>
        <p:txBody>
          <a:bodyPr/>
          <a:lstStyle/>
          <a:p>
            <a:pPr eaLnBrk="1" hangingPunct="1"/>
            <a:r>
              <a:rPr lang="en-US" altLang="en-US" dirty="0" smtClean="0">
                <a:ea typeface="ＭＳ Ｐゴシック" pitchFamily="34" charset="-128"/>
              </a:rPr>
              <a:t>Intro to </a:t>
            </a:r>
            <a:r>
              <a:rPr lang="en-US" altLang="en-US" dirty="0" err="1" smtClean="0">
                <a:ea typeface="ＭＳ Ｐゴシック" pitchFamily="34" charset="-128"/>
              </a:rPr>
              <a:t>RSpec</a:t>
            </a:r>
            <a:r>
              <a:rPr lang="en-US" altLang="en-US" dirty="0" smtClean="0">
                <a:ea typeface="ＭＳ Ｐゴシック" pitchFamily="34" charset="-128"/>
              </a:rPr>
              <a:t> &amp; Unit Tests</a:t>
            </a:r>
            <a:br>
              <a:rPr lang="en-US" altLang="en-US" dirty="0" smtClean="0">
                <a:ea typeface="ＭＳ Ｐゴシック" pitchFamily="34" charset="-128"/>
              </a:rPr>
            </a:br>
            <a:r>
              <a:rPr lang="en-US" altLang="en-US" dirty="0">
                <a:ea typeface="ＭＳ Ｐゴシック" pitchFamily="34" charset="-128"/>
              </a:rPr>
              <a:t/>
            </a:r>
            <a:br>
              <a:rPr lang="en-US" altLang="en-US" dirty="0">
                <a:ea typeface="ＭＳ Ｐゴシック" pitchFamily="34" charset="-128"/>
              </a:rPr>
            </a:br>
            <a:r>
              <a:rPr lang="en-US" altLang="en-US" sz="3200" i="1" dirty="0" smtClean="0">
                <a:ea typeface="ＭＳ Ｐゴシック" pitchFamily="34" charset="-128"/>
              </a:rPr>
              <a:t>(Engineering Software as a Service §8.1)</a:t>
            </a:r>
            <a:endParaRPr lang="en-US" altLang="en-US" dirty="0" smtClean="0">
              <a:ea typeface="ＭＳ Ｐゴシック" pitchFamily="34" charset="-128"/>
            </a:endParaRPr>
          </a:p>
        </p:txBody>
      </p:sp>
      <p:sp>
        <p:nvSpPr>
          <p:cNvPr id="20483" name="TextBox 5"/>
          <p:cNvSpPr txBox="1">
            <a:spLocks noChangeArrowheads="1"/>
          </p:cNvSpPr>
          <p:nvPr/>
        </p:nvSpPr>
        <p:spPr bwMode="auto">
          <a:xfrm>
            <a:off x="2743200" y="6248400"/>
            <a:ext cx="36576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eaLnBrk="1" hangingPunct="1"/>
            <a:r>
              <a:rPr lang="en-US" altLang="en-US" sz="1200">
                <a:latin typeface="Arial Narrow" pitchFamily="34" charset="0"/>
              </a:rPr>
              <a:t>© 2013 Armando Fox &amp; David Patterson, all rights reserved</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7" name="Content Placeholder 3" descr="debuggingsuckststingrocks.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228600"/>
            <a:ext cx="4246563" cy="232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Group 9"/>
          <p:cNvGrpSpPr>
            <a:grpSpLocks/>
          </p:cNvGrpSpPr>
          <p:nvPr/>
        </p:nvGrpSpPr>
        <p:grpSpPr bwMode="auto">
          <a:xfrm>
            <a:off x="5334000" y="1524000"/>
            <a:ext cx="3810000" cy="3276600"/>
            <a:chOff x="5334000" y="3276600"/>
            <a:chExt cx="3810000" cy="3276600"/>
          </a:xfrm>
        </p:grpSpPr>
        <p:pic>
          <p:nvPicPr>
            <p:cNvPr id="21513" name="Picture 9"/>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34000" y="4114800"/>
              <a:ext cx="1828800"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ounded Rectangular Callout 6"/>
            <p:cNvSpPr>
              <a:spLocks noChangeArrowheads="1"/>
            </p:cNvSpPr>
            <p:nvPr/>
          </p:nvSpPr>
          <p:spPr bwMode="auto">
            <a:xfrm>
              <a:off x="7162800" y="3276600"/>
              <a:ext cx="1981200" cy="2438400"/>
            </a:xfrm>
            <a:prstGeom prst="wedgeRoundRectCallout">
              <a:avLst>
                <a:gd name="adj1" fmla="val -65694"/>
                <a:gd name="adj2" fmla="val 33384"/>
                <a:gd name="adj3" fmla="val 16667"/>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defRPr/>
              </a:pPr>
              <a:r>
                <a:rPr lang="en-US" sz="2000">
                  <a:solidFill>
                    <a:srgbClr val="000000"/>
                  </a:solidFill>
                  <a:latin typeface="Helvetica" charset="0"/>
                  <a:ea typeface="ＭＳ Ｐゴシック" charset="0"/>
                  <a:cs typeface="ＭＳ Ｐゴシック" charset="0"/>
                </a:rPr>
                <a:t>Testing can never demonstrate the _____ of errors in software, only their _______ </a:t>
              </a:r>
            </a:p>
          </p:txBody>
        </p:sp>
      </p:grpSp>
      <p:grpSp>
        <p:nvGrpSpPr>
          <p:cNvPr id="3" name="Group 10"/>
          <p:cNvGrpSpPr>
            <a:grpSpLocks/>
          </p:cNvGrpSpPr>
          <p:nvPr/>
        </p:nvGrpSpPr>
        <p:grpSpPr bwMode="auto">
          <a:xfrm>
            <a:off x="228600" y="2743200"/>
            <a:ext cx="4941888" cy="3873500"/>
            <a:chOff x="381000" y="2743200"/>
            <a:chExt cx="4941888" cy="3873500"/>
          </a:xfrm>
        </p:grpSpPr>
        <p:pic>
          <p:nvPicPr>
            <p:cNvPr id="21511" name="Picture 8"/>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00400" y="4114800"/>
              <a:ext cx="2122488" cy="250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ounded Rectangular Callout 5"/>
            <p:cNvSpPr>
              <a:spLocks noChangeArrowheads="1"/>
            </p:cNvSpPr>
            <p:nvPr/>
          </p:nvSpPr>
          <p:spPr bwMode="auto">
            <a:xfrm>
              <a:off x="381000" y="2743200"/>
              <a:ext cx="2438400" cy="3657600"/>
            </a:xfrm>
            <a:prstGeom prst="wedgeRoundRectCallout">
              <a:avLst>
                <a:gd name="adj1" fmla="val 82204"/>
                <a:gd name="adj2" fmla="val 18134"/>
                <a:gd name="adj3" fmla="val 16667"/>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defRPr/>
              </a:pPr>
              <a:r>
                <a:rPr lang="en-US" sz="2000" dirty="0">
                  <a:latin typeface="Helvetica" charset="0"/>
                  <a:ea typeface="ＭＳ Ｐゴシック" charset="0"/>
                  <a:cs typeface="ＭＳ Ｐゴシック" charset="0"/>
                </a:rPr>
                <a:t>Debugging is twice as hard as writing the code in the first place. Therefore, if you write the code as cleverly as possible, you are, by definition, not smart enough to debug it</a:t>
              </a:r>
              <a:r>
                <a:rPr lang="en-US" sz="2000" dirty="0" smtClean="0">
                  <a:latin typeface="Helvetica" charset="0"/>
                  <a:ea typeface="ＭＳ Ｐゴシック" charset="0"/>
                  <a:cs typeface="ＭＳ Ｐゴシック" charset="0"/>
                </a:rPr>
                <a:t>.</a:t>
              </a:r>
              <a:endParaRPr lang="en-US" sz="2000" i="1" dirty="0">
                <a:latin typeface="Helvetica" charset="0"/>
                <a:ea typeface="ＭＳ Ｐゴシック" charset="0"/>
                <a:cs typeface="ＭＳ Ｐゴシック" charset="0"/>
              </a:endParaRPr>
            </a:p>
          </p:txBody>
        </p:sp>
      </p:grpSp>
      <p:grpSp>
        <p:nvGrpSpPr>
          <p:cNvPr id="5" name="Group 4"/>
          <p:cNvGrpSpPr>
            <a:grpSpLocks/>
          </p:cNvGrpSpPr>
          <p:nvPr/>
        </p:nvGrpSpPr>
        <p:grpSpPr bwMode="auto">
          <a:xfrm>
            <a:off x="7696200" y="2514600"/>
            <a:ext cx="1447800" cy="1284288"/>
            <a:chOff x="7696200" y="2514600"/>
            <a:chExt cx="1447800" cy="1283732"/>
          </a:xfrm>
        </p:grpSpPr>
        <p:sp>
          <p:nvSpPr>
            <p:cNvPr id="21509" name="TextBox 3"/>
            <p:cNvSpPr txBox="1">
              <a:spLocks noChangeArrowheads="1"/>
            </p:cNvSpPr>
            <p:nvPr/>
          </p:nvSpPr>
          <p:spPr bwMode="auto">
            <a:xfrm>
              <a:off x="7696200" y="2514600"/>
              <a:ext cx="14478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1800">
                  <a:solidFill>
                    <a:srgbClr val="FF0000"/>
                  </a:solidFill>
                  <a:latin typeface="Arial Narrow" pitchFamily="34" charset="0"/>
                </a:rPr>
                <a:t>absence</a:t>
              </a:r>
            </a:p>
          </p:txBody>
        </p:sp>
        <p:sp>
          <p:nvSpPr>
            <p:cNvPr id="21510" name="TextBox 10"/>
            <p:cNvSpPr txBox="1">
              <a:spLocks noChangeArrowheads="1"/>
            </p:cNvSpPr>
            <p:nvPr/>
          </p:nvSpPr>
          <p:spPr bwMode="auto">
            <a:xfrm>
              <a:off x="7848600" y="3429000"/>
              <a:ext cx="12192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1800">
                  <a:solidFill>
                    <a:srgbClr val="FF0000"/>
                  </a:solidFill>
                  <a:latin typeface="Arial Narrow" pitchFamily="34" charset="0"/>
                </a:rPr>
                <a:t>presence</a:t>
              </a:r>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61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p:txBody>
          <a:bodyPr/>
          <a:lstStyle/>
          <a:p>
            <a:endParaRPr lang="en-US" altLang="en-US" smtClean="0">
              <a:ea typeface="ＭＳ Ｐゴシック" pitchFamily="34" charset="-128"/>
            </a:endParaRPr>
          </a:p>
        </p:txBody>
      </p:sp>
      <p:sp>
        <p:nvSpPr>
          <p:cNvPr id="23554" name="Content Placeholder 2"/>
          <p:cNvSpPr>
            <a:spLocks noGrp="1"/>
          </p:cNvSpPr>
          <p:nvPr>
            <p:ph idx="1"/>
          </p:nvPr>
        </p:nvSpPr>
        <p:spPr/>
        <p:txBody>
          <a:bodyPr/>
          <a:lstStyle/>
          <a:p>
            <a:endParaRPr lang="en-US" altLang="en-US" smtClean="0">
              <a:ea typeface="ＭＳ Ｐゴシック" pitchFamily="34" charset="-128"/>
            </a:endParaRPr>
          </a:p>
        </p:txBody>
      </p:sp>
      <p:pic>
        <p:nvPicPr>
          <p:cNvPr id="23555" name="Picture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050" y="-19050"/>
            <a:ext cx="9105900" cy="689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ounded Rectangle 4"/>
          <p:cNvSpPr>
            <a:spLocks noChangeArrowheads="1"/>
          </p:cNvSpPr>
          <p:nvPr/>
        </p:nvSpPr>
        <p:spPr bwMode="auto">
          <a:xfrm>
            <a:off x="533400" y="5562600"/>
            <a:ext cx="8382000" cy="1295400"/>
          </a:xfrm>
          <a:prstGeom prst="roundRect">
            <a:avLst>
              <a:gd name="adj" fmla="val 16667"/>
            </a:avLst>
          </a:prstGeom>
          <a:noFill/>
          <a:ln w="57150">
            <a:solidFill>
              <a:srgbClr val="FF0000"/>
            </a:solidFill>
            <a:round/>
            <a:headEnd/>
            <a:tailEnd/>
          </a:ln>
          <a:effectLst>
            <a:outerShdw blurRad="40000" dist="23000" dir="5400000" rotWithShape="0">
              <a:srgbClr val="808080">
                <a:alpha val="34999"/>
              </a:srgbClr>
            </a:outerShdw>
          </a:effectLst>
          <a:extLst>
            <a:ext uri="{909E8E84-426E-40DD-AFC4-6F175D3DCCD1}">
              <a14:hiddenFill xmlns:a14="http://schemas.microsoft.com/office/drawing/2010/main">
                <a:solidFill>
                  <a:srgbClr val="FFFFFF"/>
                </a:solidFill>
              </a14:hiddenFill>
            </a:ext>
          </a:ex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p:txBody>
          <a:bodyPr/>
          <a:lstStyle/>
          <a:p>
            <a:r>
              <a:rPr lang="en-US" altLang="en-US" smtClean="0">
                <a:ea typeface="ＭＳ Ｐゴシック" pitchFamily="34" charset="-128"/>
              </a:rPr>
              <a:t>Testing Today</a:t>
            </a:r>
          </a:p>
        </p:txBody>
      </p:sp>
      <p:sp>
        <p:nvSpPr>
          <p:cNvPr id="3" name="Content Placeholder 2"/>
          <p:cNvSpPr>
            <a:spLocks noGrp="1"/>
          </p:cNvSpPr>
          <p:nvPr>
            <p:ph idx="1"/>
          </p:nvPr>
        </p:nvSpPr>
        <p:spPr/>
        <p:txBody>
          <a:bodyPr/>
          <a:lstStyle/>
          <a:p>
            <a:r>
              <a:rPr lang="en-US" altLang="en-US" smtClean="0">
                <a:ea typeface="ＭＳ Ｐゴシック" pitchFamily="34" charset="-128"/>
              </a:rPr>
              <a:t>Before</a:t>
            </a:r>
          </a:p>
          <a:p>
            <a:pPr lvl="1"/>
            <a:r>
              <a:rPr lang="en-US" altLang="en-US" smtClean="0">
                <a:ea typeface="ＭＳ Ｐゴシック" pitchFamily="34" charset="-128"/>
              </a:rPr>
              <a:t>developers finish code, some ad-hoc testing </a:t>
            </a:r>
          </a:p>
          <a:p>
            <a:pPr lvl="1"/>
            <a:r>
              <a:rPr lang="ja-JP" altLang="en-US" smtClean="0">
                <a:ea typeface="ＭＳ Ｐゴシック" pitchFamily="34" charset="-128"/>
              </a:rPr>
              <a:t>“</a:t>
            </a:r>
            <a:r>
              <a:rPr lang="en-US" altLang="ja-JP" smtClean="0">
                <a:ea typeface="ＭＳ Ｐゴシック" pitchFamily="34" charset="-128"/>
              </a:rPr>
              <a:t>toss over the wall to Quality Assurance [QA]</a:t>
            </a:r>
            <a:r>
              <a:rPr lang="ja-JP" altLang="en-US" smtClean="0">
                <a:ea typeface="ＭＳ Ｐゴシック" pitchFamily="34" charset="-128"/>
              </a:rPr>
              <a:t>”</a:t>
            </a:r>
            <a:endParaRPr lang="en-US" altLang="ja-JP" smtClean="0">
              <a:ea typeface="ＭＳ Ｐゴシック" pitchFamily="34" charset="-128"/>
            </a:endParaRPr>
          </a:p>
          <a:p>
            <a:pPr lvl="1"/>
            <a:r>
              <a:rPr lang="en-US" altLang="en-US" smtClean="0">
                <a:ea typeface="ＭＳ Ｐゴシック" pitchFamily="34" charset="-128"/>
              </a:rPr>
              <a:t>QA staff manually poke at software </a:t>
            </a:r>
          </a:p>
          <a:p>
            <a:r>
              <a:rPr lang="en-US" altLang="en-US" smtClean="0">
                <a:ea typeface="ＭＳ Ｐゴシック" pitchFamily="34" charset="-128"/>
              </a:rPr>
              <a:t>Today/Agile </a:t>
            </a:r>
          </a:p>
          <a:p>
            <a:pPr lvl="1"/>
            <a:r>
              <a:rPr lang="en-US" altLang="en-US" smtClean="0">
                <a:ea typeface="ＭＳ Ｐゴシック" pitchFamily="34" charset="-128"/>
              </a:rPr>
              <a:t> testing is part of </a:t>
            </a:r>
            <a:r>
              <a:rPr lang="en-US" altLang="en-US" i="1" smtClean="0">
                <a:solidFill>
                  <a:srgbClr val="FF0000"/>
                </a:solidFill>
                <a:ea typeface="ＭＳ Ｐゴシック" pitchFamily="34" charset="-128"/>
              </a:rPr>
              <a:t>every </a:t>
            </a:r>
            <a:r>
              <a:rPr lang="en-US" altLang="en-US" smtClean="0">
                <a:ea typeface="ＭＳ Ｐゴシック" pitchFamily="34" charset="-128"/>
              </a:rPr>
              <a:t>Agile iteration</a:t>
            </a:r>
          </a:p>
          <a:p>
            <a:pPr lvl="1"/>
            <a:r>
              <a:rPr lang="en-US" altLang="en-US" smtClean="0">
                <a:ea typeface="ＭＳ Ｐゴシック" pitchFamily="34" charset="-128"/>
              </a:rPr>
              <a:t>developers </a:t>
            </a:r>
            <a:r>
              <a:rPr lang="en-US" altLang="en-US" smtClean="0">
                <a:solidFill>
                  <a:srgbClr val="FF0000"/>
                </a:solidFill>
                <a:ea typeface="ＭＳ Ｐゴシック" pitchFamily="34" charset="-128"/>
              </a:rPr>
              <a:t>test their own </a:t>
            </a:r>
            <a:r>
              <a:rPr lang="en-US" altLang="en-US" smtClean="0">
                <a:ea typeface="ＭＳ Ｐゴシック" pitchFamily="34" charset="-128"/>
              </a:rPr>
              <a:t>code</a:t>
            </a:r>
          </a:p>
          <a:p>
            <a:pPr lvl="1"/>
            <a:r>
              <a:rPr lang="en-US" altLang="en-US" smtClean="0">
                <a:ea typeface="ＭＳ Ｐゴシック" pitchFamily="34" charset="-128"/>
              </a:rPr>
              <a:t>testing tools &amp; processes highly </a:t>
            </a:r>
            <a:r>
              <a:rPr lang="en-US" altLang="en-US" smtClean="0">
                <a:solidFill>
                  <a:srgbClr val="FF0000"/>
                </a:solidFill>
                <a:ea typeface="ＭＳ Ｐゴシック" pitchFamily="34" charset="-128"/>
              </a:rPr>
              <a:t>automated </a:t>
            </a:r>
          </a:p>
          <a:p>
            <a:pPr lvl="1"/>
            <a:r>
              <a:rPr lang="en-US" altLang="en-US" smtClean="0">
                <a:ea typeface="ＭＳ Ｐゴシック" pitchFamily="34" charset="-128"/>
              </a:rPr>
              <a:t>QA/testing group improves </a:t>
            </a:r>
            <a:r>
              <a:rPr lang="en-US" altLang="en-US" i="1" smtClean="0">
                <a:solidFill>
                  <a:srgbClr val="FF0000"/>
                </a:solidFill>
                <a:ea typeface="ＭＳ Ｐゴシック" pitchFamily="34" charset="-128"/>
              </a:rPr>
              <a:t>testability </a:t>
            </a:r>
            <a:r>
              <a:rPr lang="en-US" altLang="en-US" smtClean="0">
                <a:solidFill>
                  <a:srgbClr val="FF0000"/>
                </a:solidFill>
                <a:ea typeface="ＭＳ Ｐゴシック" pitchFamily="34" charset="-128"/>
              </a:rPr>
              <a:t>&amp; </a:t>
            </a:r>
            <a:r>
              <a:rPr lang="en-US" altLang="en-US" i="1" smtClean="0">
                <a:solidFill>
                  <a:srgbClr val="FF0000"/>
                </a:solidFill>
                <a:ea typeface="ＭＳ Ｐゴシック" pitchFamily="34" charset="-128"/>
              </a:rPr>
              <a:t>tools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p:txBody>
          <a:bodyPr/>
          <a:lstStyle/>
          <a:p>
            <a:r>
              <a:rPr lang="en-US" altLang="en-US" smtClean="0">
                <a:ea typeface="ＭＳ Ｐゴシック" pitchFamily="34" charset="-128"/>
              </a:rPr>
              <a:t>Testing Today</a:t>
            </a:r>
          </a:p>
        </p:txBody>
      </p:sp>
      <p:sp>
        <p:nvSpPr>
          <p:cNvPr id="25602" name="Content Placeholder 2"/>
          <p:cNvSpPr>
            <a:spLocks noGrp="1"/>
          </p:cNvSpPr>
          <p:nvPr>
            <p:ph idx="1"/>
          </p:nvPr>
        </p:nvSpPr>
        <p:spPr/>
        <p:txBody>
          <a:bodyPr/>
          <a:lstStyle/>
          <a:p>
            <a:r>
              <a:rPr lang="en-US" altLang="en-US" smtClean="0">
                <a:ea typeface="ＭＳ Ｐゴシック" pitchFamily="34" charset="-128"/>
              </a:rPr>
              <a:t>Before</a:t>
            </a:r>
          </a:p>
          <a:p>
            <a:pPr lvl="1"/>
            <a:r>
              <a:rPr lang="en-US" altLang="en-US" smtClean="0">
                <a:ea typeface="ＭＳ Ｐゴシック" pitchFamily="34" charset="-128"/>
              </a:rPr>
              <a:t>developers finish code, some ad-hoc testing </a:t>
            </a:r>
          </a:p>
          <a:p>
            <a:pPr lvl="1"/>
            <a:r>
              <a:rPr lang="ja-JP" altLang="en-US" smtClean="0">
                <a:ea typeface="ＭＳ Ｐゴシック" pitchFamily="34" charset="-128"/>
              </a:rPr>
              <a:t>“</a:t>
            </a:r>
            <a:r>
              <a:rPr lang="en-US" altLang="ja-JP" smtClean="0">
                <a:ea typeface="ＭＳ Ｐゴシック" pitchFamily="34" charset="-128"/>
              </a:rPr>
              <a:t>toss over the wall to Quality Assurance [QA]</a:t>
            </a:r>
            <a:r>
              <a:rPr lang="ja-JP" altLang="en-US" smtClean="0">
                <a:ea typeface="ＭＳ Ｐゴシック" pitchFamily="34" charset="-128"/>
              </a:rPr>
              <a:t>”</a:t>
            </a:r>
            <a:endParaRPr lang="en-US" altLang="ja-JP" smtClean="0">
              <a:ea typeface="ＭＳ Ｐゴシック" pitchFamily="34" charset="-128"/>
            </a:endParaRPr>
          </a:p>
          <a:p>
            <a:pPr lvl="1"/>
            <a:r>
              <a:rPr lang="en-US" altLang="en-US" smtClean="0">
                <a:ea typeface="ＭＳ Ｐゴシック" pitchFamily="34" charset="-128"/>
              </a:rPr>
              <a:t>QA people manually poke at software </a:t>
            </a:r>
          </a:p>
          <a:p>
            <a:r>
              <a:rPr lang="en-US" altLang="en-US" smtClean="0">
                <a:ea typeface="ＭＳ Ｐゴシック" pitchFamily="34" charset="-128"/>
              </a:rPr>
              <a:t>Today/Agile </a:t>
            </a:r>
          </a:p>
          <a:p>
            <a:pPr lvl="1"/>
            <a:r>
              <a:rPr lang="en-US" altLang="en-US" smtClean="0">
                <a:ea typeface="ＭＳ Ｐゴシック" pitchFamily="34" charset="-128"/>
              </a:rPr>
              <a:t> testing is part of </a:t>
            </a:r>
            <a:r>
              <a:rPr lang="en-US" altLang="en-US" i="1" smtClean="0">
                <a:ea typeface="ＭＳ Ｐゴシック" pitchFamily="34" charset="-128"/>
              </a:rPr>
              <a:t>every </a:t>
            </a:r>
            <a:r>
              <a:rPr lang="en-US" altLang="en-US" smtClean="0">
                <a:ea typeface="ＭＳ Ｐゴシック" pitchFamily="34" charset="-128"/>
              </a:rPr>
              <a:t>Agile iteration</a:t>
            </a:r>
          </a:p>
          <a:p>
            <a:pPr lvl="1"/>
            <a:r>
              <a:rPr lang="en-US" altLang="en-US" smtClean="0">
                <a:ea typeface="ＭＳ Ｐゴシック" pitchFamily="34" charset="-128"/>
              </a:rPr>
              <a:t>developers responsible for testing own code</a:t>
            </a:r>
          </a:p>
          <a:p>
            <a:pPr lvl="1"/>
            <a:r>
              <a:rPr lang="en-US" altLang="en-US" smtClean="0">
                <a:ea typeface="ＭＳ Ｐゴシック" pitchFamily="34" charset="-128"/>
              </a:rPr>
              <a:t>testing tools &amp; processes highly automated; </a:t>
            </a:r>
          </a:p>
          <a:p>
            <a:pPr lvl="1"/>
            <a:r>
              <a:rPr lang="en-US" altLang="en-US" smtClean="0">
                <a:ea typeface="ＭＳ Ｐゴシック" pitchFamily="34" charset="-128"/>
              </a:rPr>
              <a:t>QA/testing group improves </a:t>
            </a:r>
            <a:r>
              <a:rPr lang="en-US" altLang="en-US" i="1" smtClean="0">
                <a:ea typeface="ＭＳ Ｐゴシック" pitchFamily="34" charset="-128"/>
              </a:rPr>
              <a:t>testability </a:t>
            </a:r>
            <a:r>
              <a:rPr lang="en-US" altLang="en-US" smtClean="0">
                <a:ea typeface="ＭＳ Ｐゴシック" pitchFamily="34" charset="-128"/>
              </a:rPr>
              <a:t>&amp; </a:t>
            </a:r>
            <a:r>
              <a:rPr lang="en-US" altLang="en-US" i="1" smtClean="0">
                <a:ea typeface="ＭＳ Ｐゴシック" pitchFamily="34" charset="-128"/>
              </a:rPr>
              <a:t>tools </a:t>
            </a:r>
          </a:p>
        </p:txBody>
      </p:sp>
      <p:sp>
        <p:nvSpPr>
          <p:cNvPr id="4" name="Rounded Rectangle 3"/>
          <p:cNvSpPr>
            <a:spLocks noChangeArrowheads="1"/>
          </p:cNvSpPr>
          <p:nvPr/>
        </p:nvSpPr>
        <p:spPr bwMode="auto">
          <a:xfrm>
            <a:off x="533400" y="2362200"/>
            <a:ext cx="7924800" cy="2590800"/>
          </a:xfrm>
          <a:prstGeom prst="roundRect">
            <a:avLst>
              <a:gd name="adj" fmla="val 16667"/>
            </a:avLst>
          </a:prstGeom>
          <a:gradFill rotWithShape="1">
            <a:gsLst>
              <a:gs pos="0">
                <a:srgbClr val="CBFFFF"/>
              </a:gs>
              <a:gs pos="100000">
                <a:srgbClr val="B5E5E9"/>
              </a:gs>
            </a:gsLst>
            <a:lin ang="5400000"/>
          </a:gra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r>
              <a:rPr lang="en-US" sz="3600" i="1">
                <a:solidFill>
                  <a:srgbClr val="FF0000"/>
                </a:solidFill>
                <a:latin typeface="Helvetica" charset="0"/>
                <a:ea typeface="ＭＳ Ｐゴシック" charset="0"/>
                <a:cs typeface="ＭＳ Ｐゴシック" charset="0"/>
              </a:rPr>
              <a:t>Software Quality is the result of a good </a:t>
            </a:r>
            <a:r>
              <a:rPr lang="en-US" sz="3600" b="1" i="1" u="sng">
                <a:solidFill>
                  <a:srgbClr val="FF0000"/>
                </a:solidFill>
                <a:latin typeface="Helvetica" charset="0"/>
                <a:ea typeface="ＭＳ Ｐゴシック" charset="0"/>
                <a:cs typeface="ＭＳ Ｐゴシック" charset="0"/>
              </a:rPr>
              <a:t>process</a:t>
            </a:r>
            <a:r>
              <a:rPr lang="en-US" sz="3600" i="1">
                <a:solidFill>
                  <a:srgbClr val="FF0000"/>
                </a:solidFill>
                <a:latin typeface="Helvetica" charset="0"/>
                <a:ea typeface="ＭＳ Ｐゴシック" charset="0"/>
                <a:cs typeface="ＭＳ Ｐゴシック" charset="0"/>
              </a:rPr>
              <a:t>, rather than the responsibility of one specific group</a:t>
            </a:r>
            <a:endParaRPr lang="en-US" sz="3600">
              <a:solidFill>
                <a:srgbClr val="FF0000"/>
              </a:solidFill>
              <a:latin typeface="Helvetica" charset="0"/>
              <a:ea typeface="ＭＳ Ｐゴシック" charset="0"/>
              <a:cs typeface="ＭＳ Ｐゴシック"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p:txBody>
          <a:bodyPr/>
          <a:lstStyle/>
          <a:p>
            <a:r>
              <a:rPr lang="en-US" altLang="en-US" smtClean="0">
                <a:ea typeface="ＭＳ Ｐゴシック" pitchFamily="34" charset="-128"/>
              </a:rPr>
              <a:t>BDD+TDD: The Big Picture</a:t>
            </a:r>
          </a:p>
        </p:txBody>
      </p:sp>
      <p:sp>
        <p:nvSpPr>
          <p:cNvPr id="27650" name="Content Placeholder 2"/>
          <p:cNvSpPr>
            <a:spLocks noGrp="1"/>
          </p:cNvSpPr>
          <p:nvPr>
            <p:ph idx="1"/>
          </p:nvPr>
        </p:nvSpPr>
        <p:spPr>
          <a:xfrm>
            <a:off x="304800" y="1295400"/>
            <a:ext cx="8534400" cy="4754563"/>
          </a:xfrm>
        </p:spPr>
        <p:txBody>
          <a:bodyPr/>
          <a:lstStyle/>
          <a:p>
            <a:r>
              <a:rPr lang="en-US" altLang="en-US" dirty="0" smtClean="0">
                <a:ea typeface="ＭＳ Ｐゴシック" pitchFamily="34" charset="-128"/>
              </a:rPr>
              <a:t>Behavior-Driven </a:t>
            </a:r>
            <a:r>
              <a:rPr lang="en-US" altLang="en-US" dirty="0">
                <a:ea typeface="ＭＳ Ｐゴシック" pitchFamily="34" charset="-128"/>
              </a:rPr>
              <a:t>D</a:t>
            </a:r>
            <a:r>
              <a:rPr lang="en-US" altLang="en-US" dirty="0" smtClean="0">
                <a:ea typeface="ＭＳ Ｐゴシック" pitchFamily="34" charset="-128"/>
              </a:rPr>
              <a:t>esign (BDD)</a:t>
            </a:r>
          </a:p>
          <a:p>
            <a:pPr lvl="1"/>
            <a:r>
              <a:rPr lang="en-US" altLang="en-US" dirty="0" smtClean="0">
                <a:ea typeface="ＭＳ Ｐゴシック" pitchFamily="34" charset="-128"/>
              </a:rPr>
              <a:t>develop user stories </a:t>
            </a:r>
            <a:r>
              <a:rPr lang="en-US" altLang="en-US" i="1" dirty="0" smtClean="0">
                <a:ea typeface="ＭＳ Ｐゴシック" pitchFamily="34" charset="-128"/>
              </a:rPr>
              <a:t>(</a:t>
            </a:r>
            <a:r>
              <a:rPr lang="en-US" altLang="en-US" i="1" dirty="0" smtClean="0">
                <a:solidFill>
                  <a:schemeClr val="accent2"/>
                </a:solidFill>
                <a:ea typeface="ＭＳ Ｐゴシック" pitchFamily="34" charset="-128"/>
              </a:rPr>
              <a:t>the features you wish you had</a:t>
            </a:r>
            <a:r>
              <a:rPr lang="en-US" altLang="en-US" i="1" dirty="0" smtClean="0">
                <a:ea typeface="ＭＳ Ｐゴシック" pitchFamily="34" charset="-128"/>
              </a:rPr>
              <a:t>) </a:t>
            </a:r>
            <a:r>
              <a:rPr lang="en-US" altLang="en-US" dirty="0" smtClean="0">
                <a:ea typeface="ＭＳ Ｐゴシック" pitchFamily="34" charset="-128"/>
              </a:rPr>
              <a:t>to describe how app will work</a:t>
            </a:r>
          </a:p>
          <a:p>
            <a:pPr lvl="1"/>
            <a:r>
              <a:rPr lang="en-US" altLang="en-US" dirty="0" smtClean="0">
                <a:ea typeface="ＭＳ Ｐゴシック" pitchFamily="34" charset="-128"/>
              </a:rPr>
              <a:t>via </a:t>
            </a:r>
            <a:r>
              <a:rPr lang="en-US" altLang="en-US" b="1" dirty="0" smtClean="0">
                <a:ea typeface="ＭＳ Ｐゴシック" pitchFamily="34" charset="-128"/>
              </a:rPr>
              <a:t>Cucumber</a:t>
            </a:r>
            <a:r>
              <a:rPr lang="en-US" altLang="en-US" dirty="0" smtClean="0">
                <a:ea typeface="ＭＳ Ｐゴシック" pitchFamily="34" charset="-128"/>
              </a:rPr>
              <a:t>, user stories become </a:t>
            </a:r>
            <a:r>
              <a:rPr lang="en-US" altLang="en-US" i="1" dirty="0" smtClean="0">
                <a:ea typeface="ＭＳ Ｐゴシック" pitchFamily="34" charset="-128"/>
              </a:rPr>
              <a:t>acceptance tests </a:t>
            </a:r>
            <a:r>
              <a:rPr lang="en-US" altLang="en-US" dirty="0" smtClean="0">
                <a:ea typeface="ＭＳ Ｐゴシック" pitchFamily="34" charset="-128"/>
              </a:rPr>
              <a:t>and </a:t>
            </a:r>
            <a:r>
              <a:rPr lang="en-US" altLang="en-US" i="1" dirty="0" smtClean="0">
                <a:ea typeface="ＭＳ Ｐゴシック" pitchFamily="34" charset="-128"/>
              </a:rPr>
              <a:t>integration tests</a:t>
            </a:r>
            <a:endParaRPr lang="en-US" altLang="en-US" dirty="0" smtClean="0">
              <a:ea typeface="ＭＳ Ｐゴシック" pitchFamily="34" charset="-128"/>
            </a:endParaRPr>
          </a:p>
          <a:p>
            <a:r>
              <a:rPr lang="en-US" altLang="en-US" dirty="0" smtClean="0">
                <a:ea typeface="ＭＳ Ｐゴシック" pitchFamily="34" charset="-128"/>
              </a:rPr>
              <a:t>Test-Driven </a:t>
            </a:r>
            <a:r>
              <a:rPr lang="en-US" altLang="en-US" dirty="0">
                <a:ea typeface="ＭＳ Ｐゴシック" pitchFamily="34" charset="-128"/>
              </a:rPr>
              <a:t>D</a:t>
            </a:r>
            <a:r>
              <a:rPr lang="en-US" altLang="en-US" dirty="0" smtClean="0">
                <a:ea typeface="ＭＳ Ｐゴシック" pitchFamily="34" charset="-128"/>
              </a:rPr>
              <a:t>evelopment (TDD)</a:t>
            </a:r>
          </a:p>
          <a:p>
            <a:pPr lvl="1"/>
            <a:r>
              <a:rPr lang="en-US" altLang="en-US" i="1" dirty="0" smtClean="0">
                <a:ea typeface="ＭＳ Ｐゴシック" pitchFamily="34" charset="-128"/>
              </a:rPr>
              <a:t>step definitions </a:t>
            </a:r>
            <a:r>
              <a:rPr lang="en-US" altLang="en-US" dirty="0" smtClean="0">
                <a:ea typeface="ＭＳ Ｐゴシック" pitchFamily="34" charset="-128"/>
              </a:rPr>
              <a:t>for a new story, may require new code to be written</a:t>
            </a:r>
          </a:p>
          <a:p>
            <a:pPr lvl="1"/>
            <a:r>
              <a:rPr lang="en-US" altLang="en-US" dirty="0" smtClean="0">
                <a:ea typeface="ＭＳ Ｐゴシック" pitchFamily="34" charset="-128"/>
              </a:rPr>
              <a:t>TDD says: write unit &amp; functional tests for that code </a:t>
            </a:r>
            <a:r>
              <a:rPr lang="en-US" altLang="en-US" i="1" dirty="0" smtClean="0">
                <a:ea typeface="ＭＳ Ｐゴシック" pitchFamily="34" charset="-128"/>
              </a:rPr>
              <a:t>first, </a:t>
            </a:r>
            <a:r>
              <a:rPr lang="en-US" altLang="en-US" b="1" i="1" dirty="0" smtClean="0">
                <a:solidFill>
                  <a:srgbClr val="FF0000"/>
                </a:solidFill>
                <a:ea typeface="ＭＳ Ｐゴシック" pitchFamily="34" charset="-128"/>
              </a:rPr>
              <a:t>before </a:t>
            </a:r>
            <a:r>
              <a:rPr lang="en-US" altLang="en-US" dirty="0" smtClean="0">
                <a:ea typeface="ＭＳ Ｐゴシック" pitchFamily="34" charset="-128"/>
              </a:rPr>
              <a:t>the code itself</a:t>
            </a:r>
          </a:p>
          <a:p>
            <a:pPr lvl="1"/>
            <a:r>
              <a:rPr lang="en-US" altLang="en-US" dirty="0" smtClean="0">
                <a:ea typeface="ＭＳ Ｐゴシック" pitchFamily="34" charset="-128"/>
              </a:rPr>
              <a:t>that is: write tests for </a:t>
            </a:r>
            <a:r>
              <a:rPr lang="en-US" altLang="en-US" i="1" dirty="0" smtClean="0">
                <a:solidFill>
                  <a:schemeClr val="accent2"/>
                </a:solidFill>
                <a:ea typeface="ＭＳ Ｐゴシック" pitchFamily="34" charset="-128"/>
              </a:rPr>
              <a:t>the code you wish you had</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650">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650">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7650">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650">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7650">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7650">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765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0"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a:xfrm>
            <a:off x="1066800" y="0"/>
            <a:ext cx="7924800" cy="1143000"/>
          </a:xfrm>
        </p:spPr>
        <p:txBody>
          <a:bodyPr/>
          <a:lstStyle/>
          <a:p>
            <a:pPr algn="l" eaLnBrk="1" hangingPunct="1"/>
            <a:r>
              <a:rPr lang="en-US" altLang="en-US" smtClean="0">
                <a:ea typeface="ＭＳ Ｐゴシック" pitchFamily="34" charset="-128"/>
              </a:rPr>
              <a:t>Cucumber &amp; RSpec</a:t>
            </a:r>
          </a:p>
        </p:txBody>
      </p:sp>
      <p:sp>
        <p:nvSpPr>
          <p:cNvPr id="27650" name="Content Placeholder 2"/>
          <p:cNvSpPr>
            <a:spLocks noGrp="1"/>
          </p:cNvSpPr>
          <p:nvPr>
            <p:ph idx="1"/>
          </p:nvPr>
        </p:nvSpPr>
        <p:spPr>
          <a:xfrm>
            <a:off x="457200" y="1371600"/>
            <a:ext cx="3733800" cy="4754563"/>
          </a:xfrm>
        </p:spPr>
        <p:txBody>
          <a:bodyPr/>
          <a:lstStyle/>
          <a:p>
            <a:pPr eaLnBrk="1" hangingPunct="1"/>
            <a:r>
              <a:rPr lang="en-US" altLang="en-US" sz="2800" smtClean="0">
                <a:ea typeface="ＭＳ Ｐゴシック" pitchFamily="34" charset="-128"/>
              </a:rPr>
              <a:t>Cucumber describes </a:t>
            </a:r>
            <a:r>
              <a:rPr lang="en-US" altLang="en-US" sz="2800" i="1" smtClean="0">
                <a:ea typeface="ＭＳ Ｐゴシック" pitchFamily="34" charset="-128"/>
              </a:rPr>
              <a:t>behavior </a:t>
            </a:r>
            <a:r>
              <a:rPr lang="en-US" altLang="en-US" sz="2800" smtClean="0">
                <a:ea typeface="ＭＳ Ｐゴシック" pitchFamily="34" charset="-128"/>
              </a:rPr>
              <a:t>via features &amp; scenarios (</a:t>
            </a:r>
            <a:r>
              <a:rPr lang="en-US" altLang="en-US" sz="2800" i="1" smtClean="0">
                <a:ea typeface="ＭＳ Ｐゴシック" pitchFamily="34" charset="-128"/>
              </a:rPr>
              <a:t>behavior driven </a:t>
            </a:r>
            <a:r>
              <a:rPr lang="en-US" altLang="en-US" sz="2800" smtClean="0">
                <a:ea typeface="ＭＳ Ｐゴシック" pitchFamily="34" charset="-128"/>
              </a:rPr>
              <a:t>design)</a:t>
            </a:r>
          </a:p>
          <a:p>
            <a:pPr eaLnBrk="1" hangingPunct="1"/>
            <a:r>
              <a:rPr lang="en-US" altLang="en-US" sz="2800" smtClean="0">
                <a:ea typeface="ＭＳ Ｐゴシック" pitchFamily="34" charset="-128"/>
              </a:rPr>
              <a:t>RSpec tests individual modules that contribute to those behaviors (</a:t>
            </a:r>
            <a:r>
              <a:rPr lang="en-US" altLang="en-US" sz="2800" i="1" smtClean="0">
                <a:ea typeface="ＭＳ Ｐゴシック" pitchFamily="34" charset="-128"/>
              </a:rPr>
              <a:t>test driven</a:t>
            </a:r>
            <a:r>
              <a:rPr lang="en-US" altLang="en-US" sz="2800" smtClean="0">
                <a:ea typeface="ＭＳ Ｐゴシック" pitchFamily="34" charset="-128"/>
              </a:rPr>
              <a:t> development)</a:t>
            </a:r>
          </a:p>
        </p:txBody>
      </p:sp>
      <p:sp>
        <p:nvSpPr>
          <p:cNvPr id="27651"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87C065A3-ABD9-4FBF-AD3B-68077DB60C5F}" type="slidenum">
              <a:rPr lang="en-US" altLang="en-US" sz="1400">
                <a:latin typeface="Helvetica" pitchFamily="-84" charset="0"/>
              </a:rPr>
              <a:pPr eaLnBrk="1" hangingPunct="1"/>
              <a:t>19</a:t>
            </a:fld>
            <a:endParaRPr lang="en-US" altLang="en-US" sz="1400">
              <a:latin typeface="Helvetica" pitchFamily="-84" charset="0"/>
            </a:endParaRPr>
          </a:p>
        </p:txBody>
      </p:sp>
      <p:sp>
        <p:nvSpPr>
          <p:cNvPr id="11" name="Rounded Rectangle 10"/>
          <p:cNvSpPr>
            <a:spLocks noChangeArrowheads="1"/>
          </p:cNvSpPr>
          <p:nvPr/>
        </p:nvSpPr>
        <p:spPr bwMode="auto">
          <a:xfrm>
            <a:off x="4570413" y="1676400"/>
            <a:ext cx="3200400" cy="914400"/>
          </a:xfrm>
          <a:prstGeom prst="roundRect">
            <a:avLst>
              <a:gd name="adj" fmla="val 16667"/>
            </a:avLst>
          </a:prstGeom>
          <a:solidFill>
            <a:srgbClr val="FF0000"/>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r>
              <a:rPr lang="en-US">
                <a:solidFill>
                  <a:srgbClr val="FFFFFF"/>
                </a:solidFill>
                <a:latin typeface="Helvetica" charset="0"/>
                <a:ea typeface="ＭＳ Ｐゴシック" charset="0"/>
                <a:cs typeface="ＭＳ Ｐゴシック" charset="0"/>
              </a:rPr>
              <a:t>Failing (red) Cucumber step</a:t>
            </a:r>
          </a:p>
        </p:txBody>
      </p:sp>
      <p:sp>
        <p:nvSpPr>
          <p:cNvPr id="12" name="Rounded Rectangle 11"/>
          <p:cNvSpPr>
            <a:spLocks noChangeArrowheads="1"/>
          </p:cNvSpPr>
          <p:nvPr/>
        </p:nvSpPr>
        <p:spPr bwMode="auto">
          <a:xfrm>
            <a:off x="4113213" y="3048000"/>
            <a:ext cx="4114800" cy="533400"/>
          </a:xfrm>
          <a:prstGeom prst="roundRect">
            <a:avLst>
              <a:gd name="adj" fmla="val 16667"/>
            </a:avLst>
          </a:prstGeom>
          <a:solidFill>
            <a:srgbClr val="FF0000"/>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r>
              <a:rPr lang="en-US">
                <a:solidFill>
                  <a:srgbClr val="FFFFFF"/>
                </a:solidFill>
                <a:latin typeface="Helvetica" charset="0"/>
                <a:ea typeface="ＭＳ Ｐゴシック" charset="0"/>
                <a:cs typeface="ＭＳ Ｐゴシック" charset="0"/>
              </a:rPr>
              <a:t>Failing (red) RSpec test</a:t>
            </a:r>
          </a:p>
        </p:txBody>
      </p:sp>
      <p:sp>
        <p:nvSpPr>
          <p:cNvPr id="14" name="Rounded Rectangle 13"/>
          <p:cNvSpPr>
            <a:spLocks noChangeArrowheads="1"/>
          </p:cNvSpPr>
          <p:nvPr/>
        </p:nvSpPr>
        <p:spPr bwMode="auto">
          <a:xfrm>
            <a:off x="4113213" y="4114800"/>
            <a:ext cx="4114800" cy="533400"/>
          </a:xfrm>
          <a:prstGeom prst="roundRect">
            <a:avLst>
              <a:gd name="adj" fmla="val 16667"/>
            </a:avLst>
          </a:prstGeom>
          <a:solidFill>
            <a:srgbClr val="008000"/>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r>
              <a:rPr lang="en-US">
                <a:solidFill>
                  <a:schemeClr val="bg1"/>
                </a:solidFill>
                <a:latin typeface="Helvetica" charset="0"/>
                <a:ea typeface="ＭＳ Ｐゴシック" charset="0"/>
                <a:cs typeface="ＭＳ Ｐゴシック" charset="0"/>
              </a:rPr>
              <a:t>Passing (green) RSpec test</a:t>
            </a:r>
          </a:p>
        </p:txBody>
      </p:sp>
      <p:sp>
        <p:nvSpPr>
          <p:cNvPr id="15" name="Rounded Rectangle 14"/>
          <p:cNvSpPr>
            <a:spLocks noChangeArrowheads="1"/>
          </p:cNvSpPr>
          <p:nvPr/>
        </p:nvSpPr>
        <p:spPr bwMode="auto">
          <a:xfrm>
            <a:off x="4570413" y="5105400"/>
            <a:ext cx="3200400" cy="914400"/>
          </a:xfrm>
          <a:prstGeom prst="roundRect">
            <a:avLst>
              <a:gd name="adj" fmla="val 16667"/>
            </a:avLst>
          </a:prstGeom>
          <a:solidFill>
            <a:srgbClr val="008000"/>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r>
              <a:rPr lang="en-US">
                <a:solidFill>
                  <a:schemeClr val="bg1"/>
                </a:solidFill>
                <a:latin typeface="Helvetica" charset="0"/>
                <a:ea typeface="ＭＳ Ｐゴシック" charset="0"/>
                <a:cs typeface="ＭＳ Ｐゴシック" charset="0"/>
              </a:rPr>
              <a:t>Passing (green) Cucumber step</a:t>
            </a:r>
          </a:p>
        </p:txBody>
      </p:sp>
      <p:cxnSp>
        <p:nvCxnSpPr>
          <p:cNvPr id="16" name="Elbow Connector 15"/>
          <p:cNvCxnSpPr>
            <a:cxnSpLocks noChangeShapeType="1"/>
            <a:stCxn id="15" idx="3"/>
            <a:endCxn id="11" idx="3"/>
          </p:cNvCxnSpPr>
          <p:nvPr/>
        </p:nvCxnSpPr>
        <p:spPr bwMode="auto">
          <a:xfrm flipV="1">
            <a:off x="7770813" y="2133600"/>
            <a:ext cx="1587" cy="3429000"/>
          </a:xfrm>
          <a:prstGeom prst="bentConnector3">
            <a:avLst>
              <a:gd name="adj1" fmla="val 73509509"/>
            </a:avLst>
          </a:prstGeom>
          <a:noFill/>
          <a:ln w="38100">
            <a:solidFill>
              <a:schemeClr val="tx1"/>
            </a:solidFill>
            <a:round/>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8" name="Elbow Connector 17"/>
          <p:cNvCxnSpPr>
            <a:cxnSpLocks noChangeShapeType="1"/>
            <a:stCxn id="14" idx="3"/>
            <a:endCxn id="12" idx="3"/>
          </p:cNvCxnSpPr>
          <p:nvPr/>
        </p:nvCxnSpPr>
        <p:spPr bwMode="auto">
          <a:xfrm flipV="1">
            <a:off x="8228013" y="3314700"/>
            <a:ext cx="1587" cy="1066800"/>
          </a:xfrm>
          <a:prstGeom prst="bentConnector3">
            <a:avLst>
              <a:gd name="adj1" fmla="val 14395468"/>
            </a:avLst>
          </a:prstGeom>
          <a:noFill/>
          <a:ln w="38100">
            <a:solidFill>
              <a:schemeClr val="tx1"/>
            </a:solidFill>
            <a:round/>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9" name="Straight Arrow Connector 18"/>
          <p:cNvCxnSpPr>
            <a:cxnSpLocks noChangeShapeType="1"/>
            <a:stCxn id="11" idx="2"/>
            <a:endCxn id="12" idx="0"/>
          </p:cNvCxnSpPr>
          <p:nvPr/>
        </p:nvCxnSpPr>
        <p:spPr bwMode="auto">
          <a:xfrm rot="5400000">
            <a:off x="5941219" y="2820194"/>
            <a:ext cx="457200" cy="1588"/>
          </a:xfrm>
          <a:prstGeom prst="straightConnector1">
            <a:avLst/>
          </a:prstGeom>
          <a:noFill/>
          <a:ln w="38100">
            <a:solidFill>
              <a:schemeClr val="tx1"/>
            </a:solidFill>
            <a:round/>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20" name="Straight Arrow Connector 19"/>
          <p:cNvCxnSpPr>
            <a:cxnSpLocks noChangeShapeType="1"/>
            <a:stCxn id="12" idx="2"/>
            <a:endCxn id="14" idx="0"/>
          </p:cNvCxnSpPr>
          <p:nvPr/>
        </p:nvCxnSpPr>
        <p:spPr bwMode="auto">
          <a:xfrm rot="5400000">
            <a:off x="5903119" y="3848894"/>
            <a:ext cx="533400" cy="1588"/>
          </a:xfrm>
          <a:prstGeom prst="straightConnector1">
            <a:avLst/>
          </a:prstGeom>
          <a:noFill/>
          <a:ln w="38100">
            <a:solidFill>
              <a:schemeClr val="tx1"/>
            </a:solidFill>
            <a:round/>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21" name="Straight Arrow Connector 20"/>
          <p:cNvCxnSpPr>
            <a:cxnSpLocks noChangeShapeType="1"/>
            <a:stCxn id="14" idx="2"/>
            <a:endCxn id="15" idx="0"/>
          </p:cNvCxnSpPr>
          <p:nvPr/>
        </p:nvCxnSpPr>
        <p:spPr bwMode="auto">
          <a:xfrm rot="5400000">
            <a:off x="5941219" y="4877594"/>
            <a:ext cx="457200" cy="1588"/>
          </a:xfrm>
          <a:prstGeom prst="straightConnector1">
            <a:avLst/>
          </a:prstGeom>
          <a:noFill/>
          <a:ln w="38100">
            <a:solidFill>
              <a:schemeClr val="tx1"/>
            </a:solidFill>
            <a:round/>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itle 1"/>
          <p:cNvSpPr>
            <a:spLocks noGrp="1"/>
          </p:cNvSpPr>
          <p:nvPr>
            <p:ph type="title"/>
          </p:nvPr>
        </p:nvSpPr>
        <p:spPr/>
        <p:txBody>
          <a:bodyPr/>
          <a:lstStyle/>
          <a:p>
            <a:r>
              <a:rPr lang="en-US" altLang="en-US" dirty="0" smtClean="0">
                <a:ea typeface="ＭＳ Ｐゴシック" pitchFamily="34" charset="-128"/>
              </a:rPr>
              <a:t>Inelegant, This</a:t>
            </a:r>
          </a:p>
        </p:txBody>
      </p:sp>
      <p:sp>
        <p:nvSpPr>
          <p:cNvPr id="8194" name="Rectangle 4"/>
          <p:cNvSpPr>
            <a:spLocks noChangeArrowheads="1"/>
          </p:cNvSpPr>
          <p:nvPr/>
        </p:nvSpPr>
        <p:spPr bwMode="auto">
          <a:xfrm>
            <a:off x="381000" y="1295400"/>
            <a:ext cx="8305800" cy="2678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dirty="0" err="1">
                <a:solidFill>
                  <a:srgbClr val="FF0000"/>
                </a:solidFill>
                <a:latin typeface="Lucida Sans Typewriter" pitchFamily="49" charset="0"/>
              </a:rPr>
              <a:t>ArrayList</a:t>
            </a:r>
            <a:r>
              <a:rPr lang="en-US" altLang="en-US" dirty="0">
                <a:solidFill>
                  <a:srgbClr val="FF0000"/>
                </a:solidFill>
                <a:latin typeface="Lucida Sans Typewriter" pitchFamily="49" charset="0"/>
              </a:rPr>
              <a:t> </a:t>
            </a:r>
            <a:r>
              <a:rPr lang="en-US" altLang="en-US" dirty="0" err="1">
                <a:solidFill>
                  <a:srgbClr val="FF0000"/>
                </a:solidFill>
                <a:latin typeface="Lucida Sans Typewriter" pitchFamily="49" charset="0"/>
              </a:rPr>
              <a:t>aList</a:t>
            </a:r>
            <a:r>
              <a:rPr lang="en-US" altLang="en-US" dirty="0">
                <a:latin typeface="Lucida Sans Typewriter" pitchFamily="49" charset="0"/>
              </a:rPr>
              <a:t>;</a:t>
            </a:r>
          </a:p>
          <a:p>
            <a:pPr eaLnBrk="1" hangingPunct="1"/>
            <a:r>
              <a:rPr lang="en-US" altLang="en-US" dirty="0">
                <a:latin typeface="Lucida Sans Typewriter" pitchFamily="49" charset="0"/>
              </a:rPr>
              <a:t>Iterator it = </a:t>
            </a:r>
            <a:r>
              <a:rPr lang="en-US" altLang="en-US" dirty="0" err="1">
                <a:solidFill>
                  <a:srgbClr val="FF0000"/>
                </a:solidFill>
                <a:latin typeface="Lucida Sans Typewriter" pitchFamily="49" charset="0"/>
              </a:rPr>
              <a:t>aList</a:t>
            </a:r>
            <a:r>
              <a:rPr lang="en-US" altLang="en-US" dirty="0" err="1">
                <a:latin typeface="Lucida Sans Typewriter" pitchFamily="49" charset="0"/>
              </a:rPr>
              <a:t>.</a:t>
            </a:r>
            <a:r>
              <a:rPr lang="en-US" altLang="en-US" dirty="0" err="1">
                <a:solidFill>
                  <a:schemeClr val="accent2"/>
                </a:solidFill>
                <a:latin typeface="Lucida Sans Typewriter" pitchFamily="49" charset="0"/>
              </a:rPr>
              <a:t>iterator</a:t>
            </a:r>
            <a:r>
              <a:rPr lang="en-US" altLang="en-US" dirty="0">
                <a:solidFill>
                  <a:schemeClr val="accent2"/>
                </a:solidFill>
                <a:latin typeface="Lucida Sans Typewriter" pitchFamily="49" charset="0"/>
              </a:rPr>
              <a:t>()</a:t>
            </a:r>
            <a:r>
              <a:rPr lang="en-US" altLang="en-US" dirty="0">
                <a:latin typeface="Lucida Sans Typewriter" pitchFamily="49" charset="0"/>
              </a:rPr>
              <a:t>;</a:t>
            </a:r>
          </a:p>
          <a:p>
            <a:pPr eaLnBrk="1" hangingPunct="1"/>
            <a:r>
              <a:rPr lang="en-US" altLang="en-US" dirty="0">
                <a:latin typeface="Lucida Sans Typewriter" pitchFamily="49" charset="0"/>
              </a:rPr>
              <a:t>while (</a:t>
            </a:r>
            <a:r>
              <a:rPr lang="en-US" altLang="en-US" dirty="0" err="1">
                <a:solidFill>
                  <a:schemeClr val="accent2"/>
                </a:solidFill>
                <a:latin typeface="Lucida Sans Typewriter" pitchFamily="49" charset="0"/>
              </a:rPr>
              <a:t>it.hasNext</a:t>
            </a:r>
            <a:r>
              <a:rPr lang="en-US" altLang="en-US" dirty="0">
                <a:solidFill>
                  <a:schemeClr val="accent2"/>
                </a:solidFill>
                <a:latin typeface="Lucida Sans Typewriter" pitchFamily="49" charset="0"/>
              </a:rPr>
              <a:t>()</a:t>
            </a:r>
            <a:r>
              <a:rPr lang="en-US" altLang="en-US" dirty="0">
                <a:latin typeface="Lucida Sans Typewriter" pitchFamily="49" charset="0"/>
              </a:rPr>
              <a:t>) {</a:t>
            </a:r>
          </a:p>
          <a:p>
            <a:pPr eaLnBrk="1" hangingPunct="1"/>
            <a:r>
              <a:rPr lang="en-US" altLang="en-US" dirty="0">
                <a:latin typeface="Lucida Sans Typewriter" pitchFamily="49" charset="0"/>
              </a:rPr>
              <a:t>  Object </a:t>
            </a:r>
            <a:r>
              <a:rPr lang="en-US" altLang="en-US" dirty="0">
                <a:solidFill>
                  <a:srgbClr val="FF0000"/>
                </a:solidFill>
                <a:latin typeface="Lucida Sans Typewriter" pitchFamily="49" charset="0"/>
              </a:rPr>
              <a:t>element</a:t>
            </a:r>
            <a:r>
              <a:rPr lang="en-US" altLang="en-US" dirty="0">
                <a:latin typeface="Lucida Sans Typewriter" pitchFamily="49" charset="0"/>
              </a:rPr>
              <a:t> = </a:t>
            </a:r>
            <a:r>
              <a:rPr lang="en-US" altLang="en-US" dirty="0" err="1">
                <a:solidFill>
                  <a:schemeClr val="accent2"/>
                </a:solidFill>
                <a:latin typeface="Lucida Sans Typewriter" pitchFamily="49" charset="0"/>
              </a:rPr>
              <a:t>it.getNext</a:t>
            </a:r>
            <a:r>
              <a:rPr lang="en-US" altLang="en-US" dirty="0">
                <a:solidFill>
                  <a:schemeClr val="accent2"/>
                </a:solidFill>
                <a:latin typeface="Lucida Sans Typewriter" pitchFamily="49" charset="0"/>
              </a:rPr>
              <a:t>()</a:t>
            </a:r>
            <a:r>
              <a:rPr lang="en-US" altLang="en-US" dirty="0">
                <a:latin typeface="Lucida Sans Typewriter" pitchFamily="49" charset="0"/>
              </a:rPr>
              <a:t>;</a:t>
            </a:r>
          </a:p>
          <a:p>
            <a:pPr eaLnBrk="1" hangingPunct="1"/>
            <a:r>
              <a:rPr lang="en-US" altLang="en-US" dirty="0">
                <a:latin typeface="Lucida Sans Typewriter" pitchFamily="49" charset="0"/>
              </a:rPr>
              <a:t>  </a:t>
            </a:r>
            <a:r>
              <a:rPr lang="en-US" altLang="en-US" dirty="0">
                <a:solidFill>
                  <a:srgbClr val="FF0000"/>
                </a:solidFill>
                <a:latin typeface="Lucida Sans Typewriter" pitchFamily="49" charset="0"/>
              </a:rPr>
              <a:t>// do some stuff with element</a:t>
            </a:r>
          </a:p>
          <a:p>
            <a:pPr eaLnBrk="1" hangingPunct="1"/>
            <a:r>
              <a:rPr lang="en-US" altLang="en-US" dirty="0">
                <a:latin typeface="Lucida Sans Typewriter" pitchFamily="49" charset="0"/>
              </a:rPr>
              <a:t>}</a:t>
            </a:r>
          </a:p>
          <a:p>
            <a:pPr eaLnBrk="1" hangingPunct="1"/>
            <a:endParaRPr lang="en-US" altLang="en-US" dirty="0">
              <a:latin typeface="Lucida Sans Typewriter" pitchFamily="49" charset="0"/>
            </a:endParaRPr>
          </a:p>
        </p:txBody>
      </p:sp>
      <p:sp>
        <p:nvSpPr>
          <p:cNvPr id="2" name="TextBox 1"/>
          <p:cNvSpPr txBox="1"/>
          <p:nvPr/>
        </p:nvSpPr>
        <p:spPr>
          <a:xfrm>
            <a:off x="304800" y="4191000"/>
            <a:ext cx="8458200" cy="2492375"/>
          </a:xfrm>
          <a:prstGeom prst="rect">
            <a:avLst/>
          </a:prstGeom>
          <a:noFill/>
        </p:spPr>
        <p:txBody>
          <a:bodyPr>
            <a:spAutoFit/>
          </a:bodyPr>
          <a:lstStyle/>
          <a:p>
            <a:pPr marL="457200" indent="-457200">
              <a:buFont typeface="Arial"/>
              <a:buChar char="•"/>
              <a:defRPr/>
            </a:pPr>
            <a:r>
              <a:rPr lang="en-US" sz="3200" dirty="0">
                <a:latin typeface="Helvetica"/>
                <a:ea typeface="ＭＳ Ｐゴシック" charset="0"/>
                <a:cs typeface="Helvetica"/>
              </a:rPr>
              <a:t>Goal of the code: </a:t>
            </a:r>
            <a:r>
              <a:rPr lang="en-US" sz="3200" dirty="0">
                <a:solidFill>
                  <a:srgbClr val="FF0000"/>
                </a:solidFill>
                <a:latin typeface="Helvetica"/>
                <a:ea typeface="ＭＳ Ｐゴシック" charset="0"/>
                <a:cs typeface="Helvetica"/>
              </a:rPr>
              <a:t>do stuff with elements of </a:t>
            </a:r>
            <a:r>
              <a:rPr lang="en-US" sz="2800" dirty="0" err="1">
                <a:solidFill>
                  <a:srgbClr val="FF0000"/>
                </a:solidFill>
                <a:latin typeface="Lucida Sans Typewriter"/>
                <a:ea typeface="ＭＳ Ｐゴシック" charset="0"/>
                <a:cs typeface="Lucida Sans Typewriter"/>
              </a:rPr>
              <a:t>aList</a:t>
            </a:r>
            <a:endParaRPr lang="en-US" sz="3200" dirty="0">
              <a:solidFill>
                <a:srgbClr val="FF0000"/>
              </a:solidFill>
              <a:latin typeface="Lucida Sans Typewriter"/>
              <a:ea typeface="ＭＳ Ｐゴシック" charset="0"/>
              <a:cs typeface="Lucida Sans Typewriter"/>
            </a:endParaRPr>
          </a:p>
          <a:p>
            <a:pPr marL="457200" indent="-457200">
              <a:buFont typeface="Arial"/>
              <a:buChar char="•"/>
              <a:defRPr/>
            </a:pPr>
            <a:r>
              <a:rPr lang="en-US" sz="3200" dirty="0">
                <a:latin typeface="Helvetica"/>
                <a:ea typeface="ＭＳ Ｐゴシック" charset="0"/>
                <a:cs typeface="Helvetica"/>
              </a:rPr>
              <a:t>But </a:t>
            </a:r>
            <a:r>
              <a:rPr lang="en-US" sz="3200" dirty="0">
                <a:solidFill>
                  <a:schemeClr val="accent2"/>
                </a:solidFill>
                <a:latin typeface="Helvetica"/>
                <a:ea typeface="ＭＳ Ｐゴシック" charset="0"/>
                <a:cs typeface="Helvetica"/>
              </a:rPr>
              <a:t>iterator logic </a:t>
            </a:r>
            <a:r>
              <a:rPr lang="en-US" sz="3200" dirty="0">
                <a:latin typeface="Helvetica"/>
                <a:ea typeface="ＭＳ Ｐゴシック" charset="0"/>
                <a:cs typeface="Helvetica"/>
              </a:rPr>
              <a:t>is all jumbled up with the code</a:t>
            </a:r>
          </a:p>
          <a:p>
            <a:pPr>
              <a:defRPr/>
            </a:pPr>
            <a:endParaRPr lang="en-US" sz="3200" dirty="0">
              <a:latin typeface="Arial" charset="0"/>
              <a:ea typeface="ＭＳ Ｐゴシック" charset="0"/>
              <a:cs typeface="ＭＳ Ｐゴシック"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3CE71E51-10E5-42EE-9031-20312B47B450}" type="slidenum">
              <a:rPr lang="en-US" altLang="en-US" sz="1400">
                <a:latin typeface="Helvetica" pitchFamily="-84" charset="0"/>
              </a:rPr>
              <a:pPr eaLnBrk="1" hangingPunct="1"/>
              <a:t>20</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a:solidFill>
                  <a:schemeClr val="bg1"/>
                </a:solidFill>
                <a:latin typeface="Arial Black"/>
                <a:ea typeface="+mn-ea"/>
                <a:cs typeface="Arial Black"/>
              </a:rPr>
              <a:t>END</a:t>
            </a:r>
          </a:p>
        </p:txBody>
      </p:sp>
      <p:sp>
        <p:nvSpPr>
          <p:cNvPr id="29699"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extBox 3"/>
          <p:cNvSpPr txBox="1">
            <a:spLocks noChangeArrowheads="1"/>
          </p:cNvSpPr>
          <p:nvPr/>
        </p:nvSpPr>
        <p:spPr bwMode="auto">
          <a:xfrm>
            <a:off x="1371600" y="3240088"/>
            <a:ext cx="75438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ln>
                  <a:solidFill>
                    <a:schemeClr val="tx1"/>
                  </a:solidFill>
                </a:ln>
                <a:solidFill>
                  <a:srgbClr val="66FF33"/>
                </a:solidFill>
                <a:latin typeface="Helvetica" pitchFamily="-84" charset="0"/>
              </a:rPr>
              <a:t>Only (a) &amp; (b)</a:t>
            </a:r>
          </a:p>
        </p:txBody>
      </p:sp>
      <p:sp>
        <p:nvSpPr>
          <p:cNvPr id="30722" name="TextBox 4"/>
          <p:cNvSpPr txBox="1">
            <a:spLocks noChangeArrowheads="1"/>
          </p:cNvSpPr>
          <p:nvPr/>
        </p:nvSpPr>
        <p:spPr bwMode="auto">
          <a:xfrm>
            <a:off x="1371600" y="4200525"/>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99CC00"/>
                </a:solidFill>
                <a:latin typeface="Helvetica" pitchFamily="-84" charset="0"/>
              </a:rPr>
              <a:t>Only (a) &amp; (c)</a:t>
            </a:r>
            <a:endParaRPr lang="en-US" altLang="en-US" sz="3200" b="1" dirty="0">
              <a:solidFill>
                <a:srgbClr val="99CC00"/>
              </a:solidFill>
              <a:latin typeface="Helvetica" pitchFamily="-84" charset="0"/>
            </a:endParaRPr>
          </a:p>
        </p:txBody>
      </p:sp>
      <p:sp>
        <p:nvSpPr>
          <p:cNvPr id="30723" name="TextBox 5"/>
          <p:cNvSpPr txBox="1">
            <a:spLocks noChangeArrowheads="1"/>
          </p:cNvSpPr>
          <p:nvPr/>
        </p:nvSpPr>
        <p:spPr bwMode="auto">
          <a:xfrm>
            <a:off x="1371600" y="50688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6699"/>
                </a:solidFill>
                <a:latin typeface="Helvetica" pitchFamily="-84" charset="0"/>
              </a:rPr>
              <a:t>(a), (b) and (c)</a:t>
            </a:r>
          </a:p>
        </p:txBody>
      </p:sp>
      <p:grpSp>
        <p:nvGrpSpPr>
          <p:cNvPr id="30724" name="Group 10"/>
          <p:cNvGrpSpPr>
            <a:grpSpLocks/>
          </p:cNvGrpSpPr>
          <p:nvPr/>
        </p:nvGrpSpPr>
        <p:grpSpPr bwMode="auto">
          <a:xfrm>
            <a:off x="960438" y="2413000"/>
            <a:ext cx="7116762" cy="585788"/>
            <a:chOff x="960651" y="1809750"/>
            <a:chExt cx="7116549" cy="438445"/>
          </a:xfrm>
        </p:grpSpPr>
        <p:sp>
          <p:nvSpPr>
            <p:cNvPr id="30730" name="TextBox 2"/>
            <p:cNvSpPr txBox="1">
              <a:spLocks noChangeArrowheads="1"/>
            </p:cNvSpPr>
            <p:nvPr/>
          </p:nvSpPr>
          <p:spPr bwMode="auto">
            <a:xfrm>
              <a:off x="1371600" y="1835870"/>
              <a:ext cx="6705600" cy="392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9900"/>
                  </a:solidFill>
                  <a:latin typeface="Helvetica" pitchFamily="-84" charset="0"/>
                </a:rPr>
                <a:t>Only (a)</a:t>
              </a:r>
            </a:p>
          </p:txBody>
        </p:sp>
        <p:sp>
          <p:nvSpPr>
            <p:cNvPr id="30731" name="Rectangle 6"/>
            <p:cNvSpPr>
              <a:spLocks noChangeArrowheads="1"/>
            </p:cNvSpPr>
            <p:nvPr/>
          </p:nvSpPr>
          <p:spPr bwMode="auto">
            <a:xfrm>
              <a:off x="960651" y="1809750"/>
              <a:ext cx="595017" cy="438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3200">
                  <a:latin typeface="Helvetica" pitchFamily="-84" charset="0"/>
                  <a:ea typeface="MS Gothic" pitchFamily="49" charset="-128"/>
                </a:rPr>
                <a:t>☐</a:t>
              </a:r>
              <a:endParaRPr lang="en-US" altLang="en-US" sz="3200">
                <a:latin typeface="Helvetica" pitchFamily="-84" charset="0"/>
              </a:endParaRPr>
            </a:p>
          </p:txBody>
        </p:sp>
      </p:grpSp>
      <p:sp>
        <p:nvSpPr>
          <p:cNvPr id="30725" name="Rectangle 7"/>
          <p:cNvSpPr>
            <a:spLocks noChangeArrowheads="1"/>
          </p:cNvSpPr>
          <p:nvPr/>
        </p:nvSpPr>
        <p:spPr bwMode="auto">
          <a:xfrm>
            <a:off x="960438" y="33432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30726" name="Rectangle 8"/>
          <p:cNvSpPr>
            <a:spLocks noChangeArrowheads="1"/>
          </p:cNvSpPr>
          <p:nvPr/>
        </p:nvSpPr>
        <p:spPr bwMode="auto">
          <a:xfrm>
            <a:off x="960438" y="42576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30727" name="Rectangle 9"/>
          <p:cNvSpPr>
            <a:spLocks noChangeArrowheads="1"/>
          </p:cNvSpPr>
          <p:nvPr/>
        </p:nvSpPr>
        <p:spPr bwMode="auto">
          <a:xfrm>
            <a:off x="947738" y="5156200"/>
            <a:ext cx="4159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30728" name="Slide Number Placeholder 11"/>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31081BA-7686-4DF9-95BD-E118CD91754A}" type="slidenum">
              <a:rPr lang="en-US" altLang="en-US" sz="1400">
                <a:latin typeface="Helvetica" pitchFamily="-84" charset="0"/>
              </a:rPr>
              <a:pPr eaLnBrk="1" hangingPunct="1"/>
              <a:t>21</a:t>
            </a:fld>
            <a:endParaRPr lang="en-US" altLang="en-US" sz="1400">
              <a:latin typeface="Helvetica" pitchFamily="-84" charset="0"/>
            </a:endParaRPr>
          </a:p>
        </p:txBody>
      </p:sp>
      <p:sp>
        <p:nvSpPr>
          <p:cNvPr id="30729" name="TextBox 12"/>
          <p:cNvSpPr txBox="1">
            <a:spLocks noChangeArrowheads="1"/>
          </p:cNvSpPr>
          <p:nvPr/>
        </p:nvSpPr>
        <p:spPr bwMode="auto">
          <a:xfrm>
            <a:off x="685800" y="304800"/>
            <a:ext cx="7467600" cy="181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a:latin typeface="Helvetica" pitchFamily="-84" charset="0"/>
              </a:rPr>
              <a:t>Which are true about BDD &amp; TDD:</a:t>
            </a:r>
            <a:br>
              <a:rPr lang="en-US" altLang="en-US" sz="2800">
                <a:latin typeface="Helvetica" pitchFamily="-84" charset="0"/>
              </a:rPr>
            </a:br>
            <a:r>
              <a:rPr lang="en-US" altLang="en-US" sz="2800">
                <a:latin typeface="Helvetica" pitchFamily="-84" charset="0"/>
              </a:rPr>
              <a:t>a) requirements drive the implementation</a:t>
            </a:r>
          </a:p>
          <a:p>
            <a:pPr eaLnBrk="1" hangingPunct="1"/>
            <a:r>
              <a:rPr lang="en-US" altLang="en-US" sz="2800">
                <a:latin typeface="Helvetica" pitchFamily="-84" charset="0"/>
              </a:rPr>
              <a:t>b) they can be</a:t>
            </a:r>
            <a:r>
              <a:rPr lang="en-US" altLang="ja-JP" sz="2800">
                <a:latin typeface="Helvetica" pitchFamily="-84" charset="0"/>
              </a:rPr>
              <a:t> used only in Agile development </a:t>
            </a:r>
          </a:p>
          <a:p>
            <a:pPr eaLnBrk="1" hangingPunct="1"/>
            <a:r>
              <a:rPr lang="en-US" altLang="en-US" sz="2800">
                <a:latin typeface="Helvetica" pitchFamily="-84" charset="0"/>
              </a:rPr>
              <a:t>c) they embrace &amp; deal with change </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90582BB-644C-4CA6-A18B-6C91D9B6449E}" type="slidenum">
              <a:rPr lang="en-US" altLang="en-US" sz="1400">
                <a:latin typeface="Helvetica" pitchFamily="-84" charset="0"/>
              </a:rPr>
              <a:pPr eaLnBrk="1" hangingPunct="1"/>
              <a:t>22</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a:solidFill>
                  <a:schemeClr val="bg1"/>
                </a:solidFill>
                <a:latin typeface="Arial Black"/>
                <a:ea typeface="+mn-ea"/>
                <a:cs typeface="Arial Black"/>
              </a:rPr>
              <a:t>END</a:t>
            </a:r>
          </a:p>
        </p:txBody>
      </p:sp>
      <p:sp>
        <p:nvSpPr>
          <p:cNvPr id="32771"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1"/>
          <p:cNvSpPr>
            <a:spLocks noGrp="1"/>
          </p:cNvSpPr>
          <p:nvPr>
            <p:ph type="ctrTitle"/>
          </p:nvPr>
        </p:nvSpPr>
        <p:spPr/>
        <p:txBody>
          <a:bodyPr/>
          <a:lstStyle/>
          <a:p>
            <a:pPr eaLnBrk="1" hangingPunct="1"/>
            <a:r>
              <a:rPr lang="en-US" altLang="en-US" dirty="0" smtClean="0">
                <a:ea typeface="ＭＳ Ｐゴシック" pitchFamily="34" charset="-128"/>
              </a:rPr>
              <a:t>FIRST, TDD, and Getting Started With </a:t>
            </a:r>
            <a:r>
              <a:rPr lang="en-US" altLang="en-US" dirty="0" err="1" smtClean="0">
                <a:ea typeface="ＭＳ Ｐゴシック" pitchFamily="34" charset="-128"/>
              </a:rPr>
              <a:t>Rspec</a:t>
            </a:r>
            <a:r>
              <a:rPr lang="en-US" altLang="en-US" dirty="0" smtClean="0">
                <a:ea typeface="ＭＳ Ｐゴシック" pitchFamily="34" charset="-128"/>
              </a:rPr>
              <a:t/>
            </a:r>
            <a:br>
              <a:rPr lang="en-US" altLang="en-US" dirty="0" smtClean="0">
                <a:ea typeface="ＭＳ Ｐゴシック" pitchFamily="34" charset="-128"/>
              </a:rPr>
            </a:br>
            <a:r>
              <a:rPr lang="en-US" altLang="en-US" dirty="0" smtClean="0">
                <a:ea typeface="ＭＳ Ｐゴシック" pitchFamily="34" charset="-128"/>
              </a:rPr>
              <a:t/>
            </a:r>
            <a:br>
              <a:rPr lang="en-US" altLang="en-US" dirty="0" smtClean="0">
                <a:ea typeface="ＭＳ Ｐゴシック" pitchFamily="34" charset="-128"/>
              </a:rPr>
            </a:br>
            <a:r>
              <a:rPr lang="en-US" altLang="en-US" sz="3200" i="1" dirty="0" smtClean="0">
                <a:ea typeface="ＭＳ Ｐゴシック" pitchFamily="34" charset="-128"/>
              </a:rPr>
              <a:t>(Engineering Software as a Service §8.2)</a:t>
            </a:r>
            <a:endParaRPr lang="en-US" altLang="en-US" dirty="0" smtClean="0">
              <a:ea typeface="ＭＳ Ｐゴシック" pitchFamily="34" charset="-128"/>
            </a:endParaRPr>
          </a:p>
        </p:txBody>
      </p:sp>
      <p:sp>
        <p:nvSpPr>
          <p:cNvPr id="35843" name="TextBox 5"/>
          <p:cNvSpPr txBox="1">
            <a:spLocks noChangeArrowheads="1"/>
          </p:cNvSpPr>
          <p:nvPr/>
        </p:nvSpPr>
        <p:spPr bwMode="auto">
          <a:xfrm>
            <a:off x="2743200" y="6248400"/>
            <a:ext cx="36576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eaLnBrk="1" hangingPunct="1"/>
            <a:r>
              <a:rPr lang="en-US" altLang="en-US" sz="1200">
                <a:latin typeface="Arial Narrow" pitchFamily="34" charset="0"/>
              </a:rPr>
              <a:t>© 2013 Armando Fox &amp; David Patterson, all rights reserved</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p:txBody>
          <a:bodyPr/>
          <a:lstStyle/>
          <a:p>
            <a:r>
              <a:rPr lang="en-US" altLang="en-US" dirty="0" smtClean="0">
                <a:ea typeface="ＭＳ Ｐゴシック" pitchFamily="34" charset="-128"/>
              </a:rPr>
              <a:t>Unit Tests </a:t>
            </a:r>
            <a:r>
              <a:rPr lang="en-US" altLang="en-US" dirty="0">
                <a:ea typeface="ＭＳ Ｐゴシック" pitchFamily="34" charset="-128"/>
              </a:rPr>
              <a:t>S</a:t>
            </a:r>
            <a:r>
              <a:rPr lang="en-US" altLang="en-US" dirty="0" smtClean="0">
                <a:ea typeface="ＭＳ Ｐゴシック" pitchFamily="34" charset="-128"/>
              </a:rPr>
              <a:t>hould </a:t>
            </a:r>
            <a:r>
              <a:rPr lang="en-US" altLang="en-US" dirty="0">
                <a:ea typeface="ＭＳ Ｐゴシック" pitchFamily="34" charset="-128"/>
              </a:rPr>
              <a:t>B</a:t>
            </a:r>
            <a:r>
              <a:rPr lang="en-US" altLang="en-US" dirty="0" smtClean="0">
                <a:ea typeface="ＭＳ Ｐゴシック" pitchFamily="34" charset="-128"/>
              </a:rPr>
              <a:t>e FIRST</a:t>
            </a:r>
          </a:p>
        </p:txBody>
      </p:sp>
      <p:sp>
        <p:nvSpPr>
          <p:cNvPr id="3" name="Content Placeholder 2"/>
          <p:cNvSpPr>
            <a:spLocks noGrp="1"/>
          </p:cNvSpPr>
          <p:nvPr>
            <p:ph idx="1"/>
          </p:nvPr>
        </p:nvSpPr>
        <p:spPr/>
        <p:txBody>
          <a:bodyPr/>
          <a:lstStyle/>
          <a:p>
            <a:r>
              <a:rPr lang="en-US" altLang="en-US" b="1" smtClean="0">
                <a:ea typeface="ＭＳ Ｐゴシック" pitchFamily="34" charset="-128"/>
              </a:rPr>
              <a:t>F</a:t>
            </a:r>
            <a:r>
              <a:rPr lang="en-US" altLang="en-US" smtClean="0">
                <a:ea typeface="ＭＳ Ｐゴシック" pitchFamily="34" charset="-128"/>
              </a:rPr>
              <a:t>ast</a:t>
            </a:r>
            <a:br>
              <a:rPr lang="en-US" altLang="en-US" smtClean="0">
                <a:ea typeface="ＭＳ Ｐゴシック" pitchFamily="34" charset="-128"/>
              </a:rPr>
            </a:br>
            <a:endParaRPr lang="en-US" altLang="en-US" smtClean="0">
              <a:ea typeface="ＭＳ Ｐゴシック" pitchFamily="34" charset="-128"/>
            </a:endParaRPr>
          </a:p>
          <a:p>
            <a:r>
              <a:rPr lang="en-US" altLang="en-US" b="1" smtClean="0">
                <a:ea typeface="ＭＳ Ｐゴシック" pitchFamily="34" charset="-128"/>
              </a:rPr>
              <a:t>I</a:t>
            </a:r>
            <a:r>
              <a:rPr lang="en-US" altLang="en-US" smtClean="0">
                <a:ea typeface="ＭＳ Ｐゴシック" pitchFamily="34" charset="-128"/>
              </a:rPr>
              <a:t>ndependent</a:t>
            </a:r>
            <a:br>
              <a:rPr lang="en-US" altLang="en-US" smtClean="0">
                <a:ea typeface="ＭＳ Ｐゴシック" pitchFamily="34" charset="-128"/>
              </a:rPr>
            </a:br>
            <a:endParaRPr lang="en-US" altLang="en-US" smtClean="0">
              <a:ea typeface="ＭＳ Ｐゴシック" pitchFamily="34" charset="-128"/>
            </a:endParaRPr>
          </a:p>
          <a:p>
            <a:r>
              <a:rPr lang="en-US" altLang="en-US" b="1" smtClean="0">
                <a:ea typeface="ＭＳ Ｐゴシック" pitchFamily="34" charset="-128"/>
              </a:rPr>
              <a:t>R</a:t>
            </a:r>
            <a:r>
              <a:rPr lang="en-US" altLang="en-US" smtClean="0">
                <a:ea typeface="ＭＳ Ｐゴシック" pitchFamily="34" charset="-128"/>
              </a:rPr>
              <a:t>epeatable</a:t>
            </a:r>
            <a:br>
              <a:rPr lang="en-US" altLang="en-US" smtClean="0">
                <a:ea typeface="ＭＳ Ｐゴシック" pitchFamily="34" charset="-128"/>
              </a:rPr>
            </a:br>
            <a:endParaRPr lang="en-US" altLang="en-US" smtClean="0">
              <a:ea typeface="ＭＳ Ｐゴシック" pitchFamily="34" charset="-128"/>
            </a:endParaRPr>
          </a:p>
          <a:p>
            <a:r>
              <a:rPr lang="en-US" altLang="en-US" b="1" smtClean="0">
                <a:ea typeface="ＭＳ Ｐゴシック" pitchFamily="34" charset="-128"/>
              </a:rPr>
              <a:t>S</a:t>
            </a:r>
            <a:r>
              <a:rPr lang="en-US" altLang="en-US" smtClean="0">
                <a:ea typeface="ＭＳ Ｐゴシック" pitchFamily="34" charset="-128"/>
              </a:rPr>
              <a:t>elf-checking</a:t>
            </a:r>
            <a:br>
              <a:rPr lang="en-US" altLang="en-US" smtClean="0">
                <a:ea typeface="ＭＳ Ｐゴシック" pitchFamily="34" charset="-128"/>
              </a:rPr>
            </a:br>
            <a:endParaRPr lang="en-US" altLang="en-US" smtClean="0">
              <a:ea typeface="ＭＳ Ｐゴシック" pitchFamily="34" charset="-128"/>
            </a:endParaRPr>
          </a:p>
          <a:p>
            <a:r>
              <a:rPr lang="en-US" altLang="en-US" b="1" smtClean="0">
                <a:ea typeface="ＭＳ Ｐゴシック" pitchFamily="34" charset="-128"/>
              </a:rPr>
              <a:t>T</a:t>
            </a:r>
            <a:r>
              <a:rPr lang="en-US" altLang="en-US" smtClean="0">
                <a:ea typeface="ＭＳ Ｐゴシック" pitchFamily="34" charset="-128"/>
              </a:rPr>
              <a:t>imely</a:t>
            </a:r>
            <a:endParaRPr lang="en-US" altLang="en-US" b="1" smtClean="0">
              <a:ea typeface="ＭＳ Ｐゴシック"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Title 1"/>
          <p:cNvSpPr>
            <a:spLocks noGrp="1"/>
          </p:cNvSpPr>
          <p:nvPr>
            <p:ph type="title"/>
          </p:nvPr>
        </p:nvSpPr>
        <p:spPr/>
        <p:txBody>
          <a:bodyPr/>
          <a:lstStyle/>
          <a:p>
            <a:r>
              <a:rPr lang="en-US" altLang="en-US" dirty="0" smtClean="0">
                <a:ea typeface="ＭＳ Ｐゴシック" pitchFamily="34" charset="-128"/>
              </a:rPr>
              <a:t>Unit Tests </a:t>
            </a:r>
            <a:r>
              <a:rPr lang="en-US" altLang="en-US" dirty="0">
                <a:ea typeface="ＭＳ Ｐゴシック" pitchFamily="34" charset="-128"/>
              </a:rPr>
              <a:t>S</a:t>
            </a:r>
            <a:r>
              <a:rPr lang="en-US" altLang="en-US" dirty="0" smtClean="0">
                <a:ea typeface="ＭＳ Ｐゴシック" pitchFamily="34" charset="-128"/>
              </a:rPr>
              <a:t>hould </a:t>
            </a:r>
            <a:r>
              <a:rPr lang="en-US" altLang="en-US" dirty="0">
                <a:ea typeface="ＭＳ Ｐゴシック" pitchFamily="34" charset="-128"/>
              </a:rPr>
              <a:t>B</a:t>
            </a:r>
            <a:r>
              <a:rPr lang="en-US" altLang="en-US" dirty="0" smtClean="0">
                <a:ea typeface="ＭＳ Ｐゴシック" pitchFamily="34" charset="-128"/>
              </a:rPr>
              <a:t>e FIRST</a:t>
            </a:r>
          </a:p>
        </p:txBody>
      </p:sp>
      <p:sp>
        <p:nvSpPr>
          <p:cNvPr id="3" name="Content Placeholder 2"/>
          <p:cNvSpPr>
            <a:spLocks noGrp="1"/>
          </p:cNvSpPr>
          <p:nvPr>
            <p:ph idx="1"/>
          </p:nvPr>
        </p:nvSpPr>
        <p:spPr/>
        <p:txBody>
          <a:bodyPr/>
          <a:lstStyle/>
          <a:p>
            <a:r>
              <a:rPr lang="en-US" altLang="en-US" b="1" dirty="0" smtClean="0">
                <a:ea typeface="ＭＳ Ｐゴシック" pitchFamily="34" charset="-128"/>
              </a:rPr>
              <a:t>F</a:t>
            </a:r>
            <a:r>
              <a:rPr lang="en-US" altLang="en-US" dirty="0" smtClean="0">
                <a:ea typeface="ＭＳ Ｐゴシック" pitchFamily="34" charset="-128"/>
              </a:rPr>
              <a:t>ast: run (subset of) tests quickly (since you’</a:t>
            </a:r>
            <a:r>
              <a:rPr lang="en-US" altLang="ja-JP" dirty="0" smtClean="0">
                <a:ea typeface="ＭＳ Ｐゴシック" pitchFamily="34" charset="-128"/>
              </a:rPr>
              <a:t>ll be running them </a:t>
            </a:r>
            <a:r>
              <a:rPr lang="en-US" altLang="ja-JP" i="1" dirty="0" smtClean="0">
                <a:ea typeface="ＭＳ Ｐゴシック" pitchFamily="34" charset="-128"/>
              </a:rPr>
              <a:t>all the time</a:t>
            </a:r>
            <a:r>
              <a:rPr lang="en-US" altLang="ja-JP" dirty="0" smtClean="0">
                <a:ea typeface="ＭＳ Ｐゴシック" pitchFamily="34" charset="-128"/>
              </a:rPr>
              <a:t>)</a:t>
            </a:r>
          </a:p>
          <a:p>
            <a:r>
              <a:rPr lang="en-US" altLang="en-US" b="1" dirty="0" smtClean="0">
                <a:ea typeface="ＭＳ Ｐゴシック" pitchFamily="34" charset="-128"/>
              </a:rPr>
              <a:t>I</a:t>
            </a:r>
            <a:r>
              <a:rPr lang="en-US" altLang="en-US" dirty="0" smtClean="0">
                <a:ea typeface="ＭＳ Ｐゴシック" pitchFamily="34" charset="-128"/>
              </a:rPr>
              <a:t>ndependent: no tests depend on others, so can run </a:t>
            </a:r>
            <a:r>
              <a:rPr lang="en-US" altLang="en-US" i="1" dirty="0" smtClean="0">
                <a:ea typeface="ＭＳ Ｐゴシック" pitchFamily="34" charset="-128"/>
              </a:rPr>
              <a:t>any subset</a:t>
            </a:r>
            <a:r>
              <a:rPr lang="en-US" altLang="en-US" dirty="0" smtClean="0">
                <a:ea typeface="ＭＳ Ｐゴシック" pitchFamily="34" charset="-128"/>
              </a:rPr>
              <a:t> in </a:t>
            </a:r>
            <a:r>
              <a:rPr lang="en-US" altLang="en-US" i="1" dirty="0" smtClean="0">
                <a:ea typeface="ＭＳ Ｐゴシック" pitchFamily="34" charset="-128"/>
              </a:rPr>
              <a:t>any order</a:t>
            </a:r>
            <a:endParaRPr lang="en-US" altLang="en-US" dirty="0" smtClean="0">
              <a:ea typeface="ＭＳ Ｐゴシック" pitchFamily="34" charset="-128"/>
            </a:endParaRPr>
          </a:p>
          <a:p>
            <a:r>
              <a:rPr lang="en-US" altLang="en-US" b="1" dirty="0" smtClean="0">
                <a:ea typeface="ＭＳ Ｐゴシック" pitchFamily="34" charset="-128"/>
              </a:rPr>
              <a:t>R</a:t>
            </a:r>
            <a:r>
              <a:rPr lang="en-US" altLang="en-US" dirty="0" smtClean="0">
                <a:ea typeface="ＭＳ Ｐゴシック" pitchFamily="34" charset="-128"/>
              </a:rPr>
              <a:t>epeatable: run N times, get same result (to help isolate bugs and enable automation)</a:t>
            </a:r>
          </a:p>
          <a:p>
            <a:r>
              <a:rPr lang="en-US" altLang="en-US" b="1" dirty="0" smtClean="0">
                <a:ea typeface="ＭＳ Ｐゴシック" pitchFamily="34" charset="-128"/>
              </a:rPr>
              <a:t>S</a:t>
            </a:r>
            <a:r>
              <a:rPr lang="en-US" altLang="en-US" dirty="0" smtClean="0">
                <a:ea typeface="ＭＳ Ｐゴシック" pitchFamily="34" charset="-128"/>
              </a:rPr>
              <a:t>elf-checking: test can </a:t>
            </a:r>
            <a:r>
              <a:rPr lang="en-US" altLang="en-US" i="1" dirty="0" smtClean="0">
                <a:ea typeface="ＭＳ Ｐゴシック" pitchFamily="34" charset="-128"/>
              </a:rPr>
              <a:t>automatically </a:t>
            </a:r>
            <a:r>
              <a:rPr lang="en-US" altLang="en-US" dirty="0" smtClean="0">
                <a:ea typeface="ＭＳ Ｐゴシック" pitchFamily="34" charset="-128"/>
              </a:rPr>
              <a:t>detect if passed (</a:t>
            </a:r>
            <a:r>
              <a:rPr lang="en-US" altLang="en-US" i="1" dirty="0" smtClean="0">
                <a:ea typeface="ＭＳ Ｐゴシック" pitchFamily="34" charset="-128"/>
              </a:rPr>
              <a:t>no human checking </a:t>
            </a:r>
            <a:r>
              <a:rPr lang="en-US" altLang="en-US" dirty="0" smtClean="0">
                <a:ea typeface="ＭＳ Ｐゴシック" pitchFamily="34" charset="-128"/>
              </a:rPr>
              <a:t>of output)</a:t>
            </a:r>
          </a:p>
          <a:p>
            <a:r>
              <a:rPr lang="en-US" altLang="en-US" b="1" dirty="0" smtClean="0">
                <a:ea typeface="ＭＳ Ｐゴシック" pitchFamily="34" charset="-128"/>
              </a:rPr>
              <a:t>T</a:t>
            </a:r>
            <a:r>
              <a:rPr lang="en-US" altLang="en-US" dirty="0" smtClean="0">
                <a:ea typeface="ＭＳ Ｐゴシック" pitchFamily="34" charset="-128"/>
              </a:rPr>
              <a:t>imely: written about the same time as code under test (with TDD, written </a:t>
            </a:r>
            <a:r>
              <a:rPr lang="en-US" altLang="en-US" i="1" dirty="0" smtClean="0">
                <a:ea typeface="ＭＳ Ｐゴシック" pitchFamily="34" charset="-128"/>
              </a:rPr>
              <a:t>first!</a:t>
            </a:r>
            <a:r>
              <a:rPr lang="en-US" altLang="en-US" dirty="0" smtClean="0">
                <a:ea typeface="ＭＳ Ｐゴシック" pitchFamily="34" charset="-128"/>
              </a:rPr>
              <a:t>)</a:t>
            </a:r>
            <a:endParaRPr lang="en-US" altLang="en-US" b="1" dirty="0" smtClean="0">
              <a:ea typeface="ＭＳ Ｐゴシック" pitchFamily="34" charset="-128"/>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p:txBody>
          <a:bodyPr/>
          <a:lstStyle/>
          <a:p>
            <a:r>
              <a:rPr lang="en-US" altLang="en-US" dirty="0" err="1" smtClean="0">
                <a:ea typeface="ＭＳ Ｐゴシック" pitchFamily="34" charset="-128"/>
              </a:rPr>
              <a:t>RSpec</a:t>
            </a:r>
            <a:r>
              <a:rPr lang="en-US" altLang="en-US" dirty="0" smtClean="0">
                <a:ea typeface="ＭＳ Ｐゴシック" pitchFamily="34" charset="-128"/>
              </a:rPr>
              <a:t>, a </a:t>
            </a:r>
            <a:r>
              <a:rPr lang="en-US" altLang="en-US" dirty="0" smtClean="0">
                <a:solidFill>
                  <a:srgbClr val="FF0000"/>
                </a:solidFill>
                <a:ea typeface="ＭＳ Ｐゴシック" pitchFamily="34" charset="-128"/>
              </a:rPr>
              <a:t>D</a:t>
            </a:r>
            <a:r>
              <a:rPr lang="en-US" altLang="en-US" dirty="0" smtClean="0">
                <a:ea typeface="ＭＳ Ｐゴシック" pitchFamily="34" charset="-128"/>
              </a:rPr>
              <a:t>omain-</a:t>
            </a:r>
            <a:r>
              <a:rPr lang="en-US" altLang="en-US" dirty="0" smtClean="0">
                <a:solidFill>
                  <a:srgbClr val="FF0000"/>
                </a:solidFill>
                <a:ea typeface="ＭＳ Ｐゴシック" pitchFamily="34" charset="-128"/>
              </a:rPr>
              <a:t>S</a:t>
            </a:r>
            <a:r>
              <a:rPr lang="en-US" altLang="en-US" dirty="0" smtClean="0">
                <a:ea typeface="ＭＳ Ｐゴシック" pitchFamily="34" charset="-128"/>
              </a:rPr>
              <a:t>pecific </a:t>
            </a:r>
            <a:r>
              <a:rPr lang="en-US" altLang="en-US" dirty="0" smtClean="0">
                <a:solidFill>
                  <a:srgbClr val="FF0000"/>
                </a:solidFill>
                <a:ea typeface="ＭＳ Ｐゴシック" pitchFamily="34" charset="-128"/>
              </a:rPr>
              <a:t>L</a:t>
            </a:r>
            <a:r>
              <a:rPr lang="en-US" altLang="en-US" dirty="0" smtClean="0">
                <a:ea typeface="ＭＳ Ｐゴシック" pitchFamily="34" charset="-128"/>
              </a:rPr>
              <a:t>anguage for Testing</a:t>
            </a:r>
          </a:p>
        </p:txBody>
      </p:sp>
      <p:sp>
        <p:nvSpPr>
          <p:cNvPr id="3" name="Content Placeholder 2"/>
          <p:cNvSpPr>
            <a:spLocks noGrp="1"/>
          </p:cNvSpPr>
          <p:nvPr>
            <p:ph idx="1"/>
          </p:nvPr>
        </p:nvSpPr>
        <p:spPr>
          <a:xfrm>
            <a:off x="304800" y="1371600"/>
            <a:ext cx="8534400" cy="3505200"/>
          </a:xfrm>
        </p:spPr>
        <p:txBody>
          <a:bodyPr/>
          <a:lstStyle/>
          <a:p>
            <a:r>
              <a:rPr lang="en-US" altLang="en-US" dirty="0" smtClean="0">
                <a:ea typeface="ＭＳ Ｐゴシック" pitchFamily="34" charset="-128"/>
              </a:rPr>
              <a:t>DSL: small programming language that </a:t>
            </a:r>
            <a:r>
              <a:rPr lang="en-US" altLang="en-US" dirty="0" err="1" smtClean="0">
                <a:ea typeface="ＭＳ Ｐゴシック" pitchFamily="34" charset="-128"/>
              </a:rPr>
              <a:t>simpifies</a:t>
            </a:r>
            <a:r>
              <a:rPr lang="en-US" altLang="en-US" dirty="0" smtClean="0">
                <a:ea typeface="ＭＳ Ｐゴシック" pitchFamily="34" charset="-128"/>
              </a:rPr>
              <a:t> one task at expense of generality</a:t>
            </a:r>
          </a:p>
          <a:p>
            <a:pPr lvl="1"/>
            <a:r>
              <a:rPr lang="en-US" altLang="en-US" dirty="0" smtClean="0">
                <a:ea typeface="ＭＳ Ｐゴシック" pitchFamily="34" charset="-128"/>
              </a:rPr>
              <a:t>Examples: regex, SQL</a:t>
            </a:r>
          </a:p>
          <a:p>
            <a:r>
              <a:rPr lang="en-US" altLang="en-US" dirty="0" err="1" smtClean="0">
                <a:ea typeface="ＭＳ Ｐゴシック" pitchFamily="34" charset="-128"/>
              </a:rPr>
              <a:t>RSpec</a:t>
            </a:r>
            <a:r>
              <a:rPr lang="en-US" altLang="en-US" dirty="0" smtClean="0">
                <a:ea typeface="ＭＳ Ｐゴシック" pitchFamily="34" charset="-128"/>
              </a:rPr>
              <a:t> tests are called </a:t>
            </a:r>
            <a:r>
              <a:rPr lang="en-US" altLang="en-US" i="1" dirty="0" smtClean="0">
                <a:ea typeface="ＭＳ Ｐゴシック" pitchFamily="34" charset="-128"/>
              </a:rPr>
              <a:t>specs </a:t>
            </a:r>
            <a:r>
              <a:rPr lang="en-US" altLang="en-US" dirty="0" smtClean="0">
                <a:ea typeface="ＭＳ Ｐゴシック" pitchFamily="34" charset="-128"/>
              </a:rPr>
              <a:t>or </a:t>
            </a:r>
            <a:r>
              <a:rPr lang="en-US" altLang="en-US" i="1" dirty="0" smtClean="0">
                <a:ea typeface="ＭＳ Ｐゴシック" pitchFamily="34" charset="-128"/>
              </a:rPr>
              <a:t>examples</a:t>
            </a:r>
          </a:p>
          <a:p>
            <a:endParaRPr lang="en-US" altLang="en-US" i="1" dirty="0" smtClean="0">
              <a:ea typeface="ＭＳ Ｐゴシック" pitchFamily="34" charset="-128"/>
            </a:endParaRPr>
          </a:p>
          <a:p>
            <a:r>
              <a:rPr lang="en-US" altLang="en-US" dirty="0" smtClean="0">
                <a:ea typeface="ＭＳ Ｐゴシック" pitchFamily="34" charset="-128"/>
              </a:rPr>
              <a:t>Run the tests in one file: </a:t>
            </a:r>
            <a:r>
              <a:rPr lang="en-US" altLang="en-US" b="1" dirty="0" err="1" smtClean="0">
                <a:solidFill>
                  <a:schemeClr val="accent2"/>
                </a:solidFill>
                <a:latin typeface="Courier" pitchFamily="-84" charset="0"/>
                <a:ea typeface="ＭＳ Ｐゴシック" pitchFamily="34" charset="-128"/>
              </a:rPr>
              <a:t>rspec</a:t>
            </a:r>
            <a:r>
              <a:rPr lang="en-US" altLang="en-US" b="1" dirty="0" smtClean="0">
                <a:solidFill>
                  <a:schemeClr val="accent2"/>
                </a:solidFill>
                <a:latin typeface="Courier" pitchFamily="-84" charset="0"/>
                <a:ea typeface="ＭＳ Ｐゴシック" pitchFamily="34" charset="-128"/>
              </a:rPr>
              <a:t> </a:t>
            </a:r>
            <a:r>
              <a:rPr lang="en-US" altLang="en-US" i="1" dirty="0" smtClean="0">
                <a:solidFill>
                  <a:schemeClr val="accent2"/>
                </a:solidFill>
                <a:ea typeface="ＭＳ Ｐゴシック" pitchFamily="34" charset="-128"/>
              </a:rPr>
              <a:t>filename</a:t>
            </a:r>
          </a:p>
          <a:p>
            <a:pPr lvl="1"/>
            <a:r>
              <a:rPr lang="en-US" altLang="en-US" dirty="0" smtClean="0">
                <a:solidFill>
                  <a:srgbClr val="FF0000"/>
                </a:solidFill>
                <a:ea typeface="ＭＳ Ｐゴシック" pitchFamily="34" charset="-128"/>
              </a:rPr>
              <a:t>Red failing</a:t>
            </a:r>
            <a:r>
              <a:rPr lang="en-US" altLang="en-US" dirty="0" smtClean="0">
                <a:ea typeface="ＭＳ Ｐゴシック" pitchFamily="34" charset="-128"/>
              </a:rPr>
              <a:t>, </a:t>
            </a:r>
            <a:r>
              <a:rPr lang="en-US" altLang="en-US" dirty="0" smtClean="0">
                <a:solidFill>
                  <a:srgbClr val="008000"/>
                </a:solidFill>
                <a:ea typeface="ＭＳ Ｐゴシック" pitchFamily="34" charset="-128"/>
              </a:rPr>
              <a:t>Green passing</a:t>
            </a:r>
            <a:r>
              <a:rPr lang="en-US" altLang="en-US" dirty="0" smtClean="0">
                <a:ea typeface="ＭＳ Ｐゴシック" pitchFamily="34" charset="-128"/>
              </a:rPr>
              <a:t>, </a:t>
            </a:r>
            <a:r>
              <a:rPr lang="en-US" altLang="en-US" dirty="0" smtClean="0">
                <a:solidFill>
                  <a:srgbClr val="FFBE00"/>
                </a:solidFill>
                <a:ea typeface="ＭＳ Ｐゴシック" pitchFamily="34" charset="-128"/>
              </a:rPr>
              <a:t>Yellow </a:t>
            </a:r>
            <a:r>
              <a:rPr lang="en-US" altLang="en-US" i="1" dirty="0" smtClean="0">
                <a:solidFill>
                  <a:srgbClr val="FFBE00"/>
                </a:solidFill>
                <a:ea typeface="ＭＳ Ｐゴシック" pitchFamily="34" charset="-128"/>
              </a:rPr>
              <a:t>pending</a:t>
            </a:r>
            <a:endParaRPr lang="en-US" altLang="en-US" dirty="0" smtClean="0">
              <a:solidFill>
                <a:srgbClr val="FFBE00"/>
              </a:solidFill>
              <a:ea typeface="ＭＳ Ｐゴシック" pitchFamily="34" charset="-128"/>
            </a:endParaRPr>
          </a:p>
          <a:p>
            <a:r>
              <a:rPr lang="en-US" altLang="en-US" i="1" dirty="0" smtClean="0">
                <a:ea typeface="ＭＳ Ｐゴシック" pitchFamily="34" charset="-128"/>
              </a:rPr>
              <a:t>Much better: running  </a:t>
            </a:r>
            <a:r>
              <a:rPr lang="en-US" altLang="en-US" b="1" dirty="0" err="1" smtClean="0">
                <a:solidFill>
                  <a:schemeClr val="accent2"/>
                </a:solidFill>
                <a:latin typeface="Courier" pitchFamily="-84" charset="0"/>
                <a:ea typeface="ＭＳ Ｐゴシック" pitchFamily="34" charset="-128"/>
              </a:rPr>
              <a:t>autotest</a:t>
            </a:r>
            <a:endParaRPr lang="en-US" altLang="en-US" b="1" dirty="0" smtClean="0">
              <a:solidFill>
                <a:schemeClr val="accent2"/>
              </a:solidFill>
              <a:latin typeface="Courier" pitchFamily="-84" charset="0"/>
              <a:ea typeface="ＭＳ Ｐゴシック" pitchFamily="34" charset="-128"/>
            </a:endParaRPr>
          </a:p>
        </p:txBody>
      </p:sp>
      <p:sp>
        <p:nvSpPr>
          <p:cNvPr id="4" name="Rectangle 3"/>
          <p:cNvSpPr/>
          <p:nvPr/>
        </p:nvSpPr>
        <p:spPr>
          <a:xfrm>
            <a:off x="6043613" y="3657600"/>
            <a:ext cx="3100387" cy="400050"/>
          </a:xfrm>
          <a:prstGeom prst="rect">
            <a:avLst/>
          </a:prstGeom>
          <a:solidFill>
            <a:schemeClr val="bg1">
              <a:lumMod val="85000"/>
            </a:schemeClr>
          </a:solidFill>
        </p:spPr>
        <p:txBody>
          <a:bodyPr wrap="none">
            <a:spAutoFit/>
          </a:bodyPr>
          <a:lstStyle/>
          <a:p>
            <a:pPr>
              <a:defRPr/>
            </a:pPr>
            <a:r>
              <a:rPr lang="en-US" sz="2000" i="1">
                <a:latin typeface="Arial Narrow" charset="0"/>
                <a:ea typeface="ＭＳ Ｐゴシック" charset="0"/>
                <a:cs typeface="Arial Narrow" charset="0"/>
                <a:hlinkClick r:id="rId3"/>
              </a:rPr>
              <a:t>http://pastebin.com/LKTK36Pb</a:t>
            </a:r>
            <a:endParaRPr lang="en-US" sz="2000" i="1">
              <a:latin typeface="Arial Narrow" charset="0"/>
              <a:ea typeface="ＭＳ Ｐゴシック" charset="0"/>
              <a:cs typeface="Arial Narrow"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A62CA88E-6031-4BC8-8F44-D2D7F3FCE1D2}" type="slidenum">
              <a:rPr lang="en-US" altLang="en-US" sz="1400">
                <a:latin typeface="Helvetica" pitchFamily="-84" charset="0"/>
              </a:rPr>
              <a:pPr eaLnBrk="1" hangingPunct="1"/>
              <a:t>27</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a:solidFill>
                  <a:schemeClr val="bg1"/>
                </a:solidFill>
                <a:latin typeface="Arial Black"/>
                <a:ea typeface="+mn-ea"/>
                <a:cs typeface="Arial Black"/>
              </a:rPr>
              <a:t>END</a:t>
            </a:r>
          </a:p>
        </p:txBody>
      </p:sp>
      <p:sp>
        <p:nvSpPr>
          <p:cNvPr id="40963"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extBox 3"/>
          <p:cNvSpPr txBox="1">
            <a:spLocks noChangeArrowheads="1"/>
          </p:cNvSpPr>
          <p:nvPr/>
        </p:nvSpPr>
        <p:spPr bwMode="auto">
          <a:xfrm>
            <a:off x="1371600" y="3240088"/>
            <a:ext cx="75438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ln>
                  <a:solidFill>
                    <a:schemeClr val="tx1"/>
                  </a:solidFill>
                </a:ln>
                <a:solidFill>
                  <a:srgbClr val="66FF33"/>
                </a:solidFill>
                <a:latin typeface="Helvetica" pitchFamily="-84" charset="0"/>
              </a:rPr>
              <a:t>Only (b)</a:t>
            </a:r>
          </a:p>
        </p:txBody>
      </p:sp>
      <p:sp>
        <p:nvSpPr>
          <p:cNvPr id="41986" name="TextBox 4"/>
          <p:cNvSpPr txBox="1">
            <a:spLocks noChangeArrowheads="1"/>
          </p:cNvSpPr>
          <p:nvPr/>
        </p:nvSpPr>
        <p:spPr bwMode="auto">
          <a:xfrm>
            <a:off x="1371600" y="4200525"/>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99CC00"/>
                </a:solidFill>
                <a:latin typeface="Helvetica" pitchFamily="-84" charset="0"/>
              </a:rPr>
              <a:t>Both (a) and (b)</a:t>
            </a:r>
            <a:endParaRPr lang="en-US" altLang="en-US" sz="3200" b="1" dirty="0">
              <a:solidFill>
                <a:srgbClr val="99CC00"/>
              </a:solidFill>
              <a:latin typeface="Helvetica" pitchFamily="-84" charset="0"/>
            </a:endParaRPr>
          </a:p>
        </p:txBody>
      </p:sp>
      <p:sp>
        <p:nvSpPr>
          <p:cNvPr id="41987" name="TextBox 5"/>
          <p:cNvSpPr txBox="1">
            <a:spLocks noChangeArrowheads="1"/>
          </p:cNvSpPr>
          <p:nvPr/>
        </p:nvSpPr>
        <p:spPr bwMode="auto">
          <a:xfrm>
            <a:off x="1371600" y="50688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6699"/>
                </a:solidFill>
                <a:latin typeface="Helvetica" pitchFamily="-84" charset="0"/>
              </a:rPr>
              <a:t>Neither (a) nor (b)</a:t>
            </a:r>
          </a:p>
        </p:txBody>
      </p:sp>
      <p:grpSp>
        <p:nvGrpSpPr>
          <p:cNvPr id="41988" name="Group 10"/>
          <p:cNvGrpSpPr>
            <a:grpSpLocks/>
          </p:cNvGrpSpPr>
          <p:nvPr/>
        </p:nvGrpSpPr>
        <p:grpSpPr bwMode="auto">
          <a:xfrm>
            <a:off x="960438" y="2413000"/>
            <a:ext cx="7116762" cy="585788"/>
            <a:chOff x="960651" y="1809750"/>
            <a:chExt cx="7116549" cy="438445"/>
          </a:xfrm>
        </p:grpSpPr>
        <p:sp>
          <p:nvSpPr>
            <p:cNvPr id="41994" name="TextBox 2"/>
            <p:cNvSpPr txBox="1">
              <a:spLocks noChangeArrowheads="1"/>
            </p:cNvSpPr>
            <p:nvPr/>
          </p:nvSpPr>
          <p:spPr bwMode="auto">
            <a:xfrm>
              <a:off x="1371600" y="1835870"/>
              <a:ext cx="6705600" cy="392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9900"/>
                  </a:solidFill>
                  <a:latin typeface="Helvetica" pitchFamily="-84" charset="0"/>
                </a:rPr>
                <a:t>Only (a)</a:t>
              </a:r>
            </a:p>
          </p:txBody>
        </p:sp>
        <p:sp>
          <p:nvSpPr>
            <p:cNvPr id="41995" name="Rectangle 6"/>
            <p:cNvSpPr>
              <a:spLocks noChangeArrowheads="1"/>
            </p:cNvSpPr>
            <p:nvPr/>
          </p:nvSpPr>
          <p:spPr bwMode="auto">
            <a:xfrm>
              <a:off x="960651" y="1809750"/>
              <a:ext cx="595017" cy="438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3200">
                  <a:latin typeface="Helvetica" pitchFamily="-84" charset="0"/>
                  <a:ea typeface="MS Gothic" pitchFamily="49" charset="-128"/>
                </a:rPr>
                <a:t>☐</a:t>
              </a:r>
              <a:endParaRPr lang="en-US" altLang="en-US" sz="3200">
                <a:latin typeface="Helvetica" pitchFamily="-84" charset="0"/>
              </a:endParaRPr>
            </a:p>
          </p:txBody>
        </p:sp>
      </p:grpSp>
      <p:sp>
        <p:nvSpPr>
          <p:cNvPr id="41989" name="Rectangle 7"/>
          <p:cNvSpPr>
            <a:spLocks noChangeArrowheads="1"/>
          </p:cNvSpPr>
          <p:nvPr/>
        </p:nvSpPr>
        <p:spPr bwMode="auto">
          <a:xfrm>
            <a:off x="960438" y="33432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41990" name="Rectangle 8"/>
          <p:cNvSpPr>
            <a:spLocks noChangeArrowheads="1"/>
          </p:cNvSpPr>
          <p:nvPr/>
        </p:nvSpPr>
        <p:spPr bwMode="auto">
          <a:xfrm>
            <a:off x="960438" y="42576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41991" name="Rectangle 9"/>
          <p:cNvSpPr>
            <a:spLocks noChangeArrowheads="1"/>
          </p:cNvSpPr>
          <p:nvPr/>
        </p:nvSpPr>
        <p:spPr bwMode="auto">
          <a:xfrm>
            <a:off x="947738" y="5156200"/>
            <a:ext cx="4159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41992" name="Slide Number Placeholder 11"/>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F89CDE4A-9236-46FF-8105-499AC15C05F2}" type="slidenum">
              <a:rPr lang="en-US" altLang="en-US" sz="1400">
                <a:latin typeface="Helvetica" pitchFamily="-84" charset="0"/>
              </a:rPr>
              <a:pPr eaLnBrk="1" hangingPunct="1"/>
              <a:t>28</a:t>
            </a:fld>
            <a:endParaRPr lang="en-US" altLang="en-US" sz="1400">
              <a:latin typeface="Helvetica" pitchFamily="-84" charset="0"/>
            </a:endParaRPr>
          </a:p>
        </p:txBody>
      </p:sp>
      <p:sp>
        <p:nvSpPr>
          <p:cNvPr id="41993" name="TextBox 12"/>
          <p:cNvSpPr txBox="1">
            <a:spLocks noChangeArrowheads="1"/>
          </p:cNvSpPr>
          <p:nvPr/>
        </p:nvSpPr>
        <p:spPr bwMode="auto">
          <a:xfrm>
            <a:off x="685800" y="228600"/>
            <a:ext cx="7467600"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lvl="1" eaLnBrk="1" hangingPunct="1"/>
            <a:r>
              <a:rPr lang="en-US" altLang="en-US">
                <a:latin typeface="Helvetica" pitchFamily="-84" charset="0"/>
              </a:rPr>
              <a:t>Which kinds of code can be tested </a:t>
            </a:r>
            <a:r>
              <a:rPr lang="en-US" altLang="en-US" b="1">
                <a:latin typeface="Helvetica" pitchFamily="-84" charset="0"/>
              </a:rPr>
              <a:t>R</a:t>
            </a:r>
            <a:r>
              <a:rPr lang="en-US" altLang="en-US">
                <a:latin typeface="Helvetica" pitchFamily="-84" charset="0"/>
              </a:rPr>
              <a:t>epeatably and </a:t>
            </a:r>
            <a:r>
              <a:rPr lang="en-US" altLang="en-US" b="1">
                <a:latin typeface="Helvetica" pitchFamily="-84" charset="0"/>
              </a:rPr>
              <a:t>I</a:t>
            </a:r>
            <a:r>
              <a:rPr lang="en-US" altLang="en-US">
                <a:latin typeface="Helvetica" pitchFamily="-84" charset="0"/>
              </a:rPr>
              <a:t>ndependently?</a:t>
            </a:r>
          </a:p>
          <a:p>
            <a:pPr lvl="1" eaLnBrk="1" hangingPunct="1"/>
            <a:r>
              <a:rPr lang="en-US" altLang="en-US">
                <a:latin typeface="Helvetica" pitchFamily="-84" charset="0"/>
              </a:rPr>
              <a:t>a) Code that relies on randomness (e.g. shuffling a deck of cards)</a:t>
            </a:r>
          </a:p>
          <a:p>
            <a:pPr lvl="1" eaLnBrk="1" hangingPunct="1"/>
            <a:r>
              <a:rPr lang="en-US" altLang="en-US">
                <a:latin typeface="Helvetica" pitchFamily="-84" charset="0"/>
              </a:rPr>
              <a:t>b) Code that relies on time of day (e.g. run backups every Sunday at midnight)</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B82656C-D56F-4855-93F0-2D05C4AC586F}" type="slidenum">
              <a:rPr lang="en-US" altLang="en-US" sz="1400">
                <a:latin typeface="Helvetica" pitchFamily="-84" charset="0"/>
              </a:rPr>
              <a:pPr eaLnBrk="1" hangingPunct="1"/>
              <a:t>29</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a:solidFill>
                  <a:schemeClr val="bg1"/>
                </a:solidFill>
                <a:latin typeface="Arial Black"/>
                <a:ea typeface="+mn-ea"/>
                <a:cs typeface="Arial Black"/>
              </a:rPr>
              <a:t>END</a:t>
            </a:r>
          </a:p>
        </p:txBody>
      </p:sp>
      <p:sp>
        <p:nvSpPr>
          <p:cNvPr id="44035"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Title 1"/>
          <p:cNvSpPr>
            <a:spLocks noGrp="1"/>
          </p:cNvSpPr>
          <p:nvPr>
            <p:ph type="title"/>
          </p:nvPr>
        </p:nvSpPr>
        <p:spPr/>
        <p:txBody>
          <a:bodyPr/>
          <a:lstStyle/>
          <a:p>
            <a:pPr eaLnBrk="1" hangingPunct="1"/>
            <a:r>
              <a:rPr lang="en-US" altLang="en-US" dirty="0" smtClean="0">
                <a:ea typeface="ＭＳ Ｐゴシック" pitchFamily="34" charset="-128"/>
              </a:rPr>
              <a:t>Blocks (Anonymous  λ)</a:t>
            </a:r>
          </a:p>
        </p:txBody>
      </p:sp>
      <p:sp>
        <p:nvSpPr>
          <p:cNvPr id="9218" name="Content Placeholder 2"/>
          <p:cNvSpPr>
            <a:spLocks noGrp="1"/>
          </p:cNvSpPr>
          <p:nvPr>
            <p:ph idx="1"/>
          </p:nvPr>
        </p:nvSpPr>
        <p:spPr>
          <a:xfrm>
            <a:off x="228600" y="1371600"/>
            <a:ext cx="8534400" cy="4754563"/>
          </a:xfrm>
        </p:spPr>
        <p:txBody>
          <a:bodyPr/>
          <a:lstStyle/>
          <a:p>
            <a:pPr eaLnBrk="1" hangingPunct="1">
              <a:buFontTx/>
              <a:buNone/>
            </a:pPr>
            <a:r>
              <a:rPr lang="en-US" altLang="en-US" sz="2400" smtClean="0">
                <a:latin typeface="Lucida Sans Typewriter" pitchFamily="49" charset="0"/>
                <a:ea typeface="ＭＳ Ｐゴシック" pitchFamily="34" charset="-128"/>
              </a:rPr>
              <a:t>(map '(lambda (x) (+ x 2)) mylist )</a:t>
            </a:r>
          </a:p>
          <a:p>
            <a:pPr eaLnBrk="1" hangingPunct="1">
              <a:buFontTx/>
              <a:buNone/>
            </a:pPr>
            <a:r>
              <a:rPr lang="en-US" altLang="en-US" sz="2400" smtClean="0">
                <a:solidFill>
                  <a:schemeClr val="accent2"/>
                </a:solidFill>
                <a:latin typeface="Lucida Sans Typewriter" pitchFamily="49" charset="0"/>
                <a:ea typeface="ＭＳ Ｐゴシック" pitchFamily="34" charset="-128"/>
              </a:rPr>
              <a:t>mylist.map { |x| x+2 }</a:t>
            </a:r>
          </a:p>
          <a:p>
            <a:pPr eaLnBrk="1" hangingPunct="1">
              <a:buFontTx/>
              <a:buNone/>
            </a:pPr>
            <a:endParaRPr lang="en-US" altLang="en-US" sz="2400" smtClean="0">
              <a:latin typeface="Lucida Sans Typewriter" pitchFamily="49" charset="0"/>
              <a:ea typeface="ＭＳ Ｐゴシック" pitchFamily="34" charset="-128"/>
            </a:endParaRPr>
          </a:p>
          <a:p>
            <a:pPr eaLnBrk="1" hangingPunct="1">
              <a:buFontTx/>
              <a:buNone/>
            </a:pPr>
            <a:r>
              <a:rPr lang="en-US" altLang="en-US" sz="2400" smtClean="0">
                <a:latin typeface="Lucida Sans Typewriter" pitchFamily="49" charset="0"/>
                <a:ea typeface="ＭＳ Ｐゴシック" pitchFamily="34" charset="-128"/>
              </a:rPr>
              <a:t>(filter '(lambda (x) (even? x)) mylist)</a:t>
            </a:r>
          </a:p>
          <a:p>
            <a:pPr eaLnBrk="1" hangingPunct="1">
              <a:buFontTx/>
              <a:buNone/>
            </a:pPr>
            <a:r>
              <a:rPr lang="en-US" altLang="en-US" sz="2400" smtClean="0">
                <a:solidFill>
                  <a:srgbClr val="333399"/>
                </a:solidFill>
                <a:latin typeface="Lucida Sans Typewriter" pitchFamily="49" charset="0"/>
                <a:ea typeface="ＭＳ Ｐゴシック" pitchFamily="34" charset="-128"/>
              </a:rPr>
              <a:t>mylist.select do |x| ; x.even? ; end</a:t>
            </a:r>
          </a:p>
          <a:p>
            <a:pPr eaLnBrk="1" hangingPunct="1">
              <a:buFontTx/>
              <a:buNone/>
            </a:pPr>
            <a:endParaRPr lang="en-US" altLang="en-US" sz="2400" smtClean="0">
              <a:latin typeface="Lucida Sans Typewriter" pitchFamily="49" charset="0"/>
              <a:ea typeface="ＭＳ Ｐゴシック" pitchFamily="34" charset="-128"/>
            </a:endParaRPr>
          </a:p>
          <a:p>
            <a:pPr eaLnBrk="1" hangingPunct="1">
              <a:buFontTx/>
              <a:buNone/>
            </a:pPr>
            <a:r>
              <a:rPr lang="en-US" altLang="en-US" sz="2400" smtClean="0">
                <a:latin typeface="Lucida Sans Typewriter" pitchFamily="49" charset="0"/>
                <a:ea typeface="ＭＳ Ｐゴシック" pitchFamily="34" charset="-128"/>
              </a:rPr>
              <a:t>(map</a:t>
            </a:r>
          </a:p>
          <a:p>
            <a:pPr eaLnBrk="1" hangingPunct="1">
              <a:buFontTx/>
              <a:buNone/>
            </a:pPr>
            <a:r>
              <a:rPr lang="en-US" altLang="en-US" sz="2400" smtClean="0">
                <a:latin typeface="Lucida Sans Typewriter" pitchFamily="49" charset="0"/>
                <a:ea typeface="ＭＳ Ｐゴシック" pitchFamily="34" charset="-128"/>
              </a:rPr>
              <a:t>  '(lambda (x) (+ x 2))</a:t>
            </a:r>
          </a:p>
          <a:p>
            <a:pPr eaLnBrk="1" hangingPunct="1">
              <a:buFontTx/>
              <a:buNone/>
            </a:pPr>
            <a:r>
              <a:rPr lang="en-US" altLang="en-US" sz="2400" smtClean="0">
                <a:latin typeface="Lucida Sans Typewriter" pitchFamily="49" charset="0"/>
                <a:ea typeface="ＭＳ Ｐゴシック" pitchFamily="34" charset="-128"/>
              </a:rPr>
              <a:t>  (filter '(lambda (x) (even? x)) mylist))</a:t>
            </a:r>
          </a:p>
          <a:p>
            <a:pPr eaLnBrk="1" hangingPunct="1">
              <a:buFontTx/>
              <a:buNone/>
            </a:pPr>
            <a:r>
              <a:rPr lang="en-US" altLang="en-US" sz="2400" smtClean="0">
                <a:solidFill>
                  <a:srgbClr val="333399"/>
                </a:solidFill>
                <a:latin typeface="Lucida Sans Typewriter" pitchFamily="49" charset="0"/>
                <a:ea typeface="ＭＳ Ｐゴシック" pitchFamily="34" charset="-128"/>
              </a:rPr>
              <a:t>mylist.select {|x| x.even?}.map {|x| x+2 }</a:t>
            </a:r>
          </a:p>
          <a:p>
            <a:pPr eaLnBrk="1" hangingPunct="1">
              <a:buFontTx/>
              <a:buNone/>
            </a:pPr>
            <a:endParaRPr lang="en-US" altLang="en-US" sz="2000" smtClean="0">
              <a:latin typeface="Lucida Sans Typewriter" pitchFamily="49" charset="0"/>
              <a:ea typeface="ＭＳ Ｐゴシック" pitchFamily="34" charset="-128"/>
            </a:endParaRPr>
          </a:p>
        </p:txBody>
      </p:sp>
      <p:pic>
        <p:nvPicPr>
          <p:cNvPr id="9219"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7600" y="1295400"/>
            <a:ext cx="1625600" cy="242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18">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18">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218">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218">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218">
                                            <p:txEl>
                                              <p:pRg st="6" end="6"/>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218">
                                            <p:txEl>
                                              <p:pRg st="7" end="7"/>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218">
                                            <p:txEl>
                                              <p:pRg st="8" end="8"/>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21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8"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p:cNvSpPr>
            <a:spLocks noGrp="1" noChangeArrowheads="1"/>
          </p:cNvSpPr>
          <p:nvPr>
            <p:ph type="ctrTitle"/>
          </p:nvPr>
        </p:nvSpPr>
        <p:spPr>
          <a:xfrm>
            <a:off x="685800" y="2133600"/>
            <a:ext cx="7772400" cy="1470025"/>
          </a:xfrm>
        </p:spPr>
        <p:txBody>
          <a:bodyPr/>
          <a:lstStyle/>
          <a:p>
            <a:pPr eaLnBrk="1" hangingPunct="1"/>
            <a:r>
              <a:rPr lang="en-US" altLang="en-US" dirty="0" smtClean="0">
                <a:ea typeface="ＭＳ Ｐゴシック" pitchFamily="34" charset="-128"/>
              </a:rPr>
              <a:t>The Web as a Client-Server System; TCP/IP </a:t>
            </a:r>
            <a:r>
              <a:rPr lang="en-US" altLang="en-US" dirty="0">
                <a:ea typeface="ＭＳ Ｐゴシック" pitchFamily="34" charset="-128"/>
              </a:rPr>
              <a:t>I</a:t>
            </a:r>
            <a:r>
              <a:rPr lang="en-US" altLang="en-US" dirty="0" smtClean="0">
                <a:ea typeface="ＭＳ Ｐゴシック" pitchFamily="34" charset="-128"/>
              </a:rPr>
              <a:t>ntro</a:t>
            </a:r>
          </a:p>
        </p:txBody>
      </p:sp>
      <p:sp>
        <p:nvSpPr>
          <p:cNvPr id="45058" name="Rectangle 3"/>
          <p:cNvSpPr>
            <a:spLocks noGrp="1" noChangeArrowheads="1"/>
          </p:cNvSpPr>
          <p:nvPr>
            <p:ph type="subTitle" idx="1"/>
          </p:nvPr>
        </p:nvSpPr>
        <p:spPr>
          <a:xfrm>
            <a:off x="609600" y="4343400"/>
            <a:ext cx="7924800" cy="1752600"/>
          </a:xfrm>
        </p:spPr>
        <p:txBody>
          <a:bodyPr/>
          <a:lstStyle/>
          <a:p>
            <a:pPr eaLnBrk="1" hangingPunct="1"/>
            <a:r>
              <a:rPr lang="en-US" altLang="en-US" i="1" dirty="0" smtClean="0">
                <a:solidFill>
                  <a:srgbClr val="00204E"/>
                </a:solidFill>
                <a:ea typeface="ＭＳ Ｐゴシック" pitchFamily="34" charset="-128"/>
              </a:rPr>
              <a:t>(Engineering Software as a Service </a:t>
            </a:r>
            <a:br>
              <a:rPr lang="en-US" altLang="en-US" i="1" dirty="0" smtClean="0">
                <a:solidFill>
                  <a:srgbClr val="00204E"/>
                </a:solidFill>
                <a:ea typeface="ＭＳ Ｐゴシック" pitchFamily="34" charset="-128"/>
              </a:rPr>
            </a:br>
            <a:r>
              <a:rPr lang="en-US" altLang="en-US" i="1" dirty="0" smtClean="0">
                <a:solidFill>
                  <a:srgbClr val="00204E"/>
                </a:solidFill>
                <a:ea typeface="ＭＳ Ｐゴシック" pitchFamily="34" charset="-128"/>
              </a:rPr>
              <a:t>§2.1–2.2)</a:t>
            </a:r>
          </a:p>
        </p:txBody>
      </p:sp>
      <p:sp>
        <p:nvSpPr>
          <p:cNvPr id="45059"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373BC67-386F-48BF-BDBB-93696C263FC9}" type="slidenum">
              <a:rPr lang="en-US" altLang="en-US" sz="1400">
                <a:latin typeface="Helvetica" pitchFamily="-84" charset="0"/>
              </a:rPr>
              <a:pPr eaLnBrk="1" hangingPunct="1"/>
              <a:t>30</a:t>
            </a:fld>
            <a:endParaRPr lang="en-US" altLang="en-US" sz="1400">
              <a:latin typeface="Helvetica" pitchFamily="-84" charset="0"/>
            </a:endParaRPr>
          </a:p>
        </p:txBody>
      </p:sp>
      <p:sp>
        <p:nvSpPr>
          <p:cNvPr id="45060" name="TextBox 5"/>
          <p:cNvSpPr txBox="1">
            <a:spLocks noChangeArrowheads="1"/>
          </p:cNvSpPr>
          <p:nvPr/>
        </p:nvSpPr>
        <p:spPr bwMode="auto">
          <a:xfrm>
            <a:off x="2743200" y="6248400"/>
            <a:ext cx="36576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eaLnBrk="1" hangingPunct="1"/>
            <a:r>
              <a:rPr lang="en-US" altLang="en-US" sz="1200">
                <a:latin typeface="Arial Narrow" pitchFamily="34" charset="0"/>
              </a:rPr>
              <a:t>© 2013 Armando Fox &amp; David Patterson, all rights reserved</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p:txBody>
          <a:bodyPr/>
          <a:lstStyle/>
          <a:p>
            <a:r>
              <a:rPr lang="en-US" altLang="en-US" dirty="0" smtClean="0">
                <a:ea typeface="ＭＳ Ｐゴシック" pitchFamily="34" charset="-128"/>
              </a:rPr>
              <a:t>Chapter 2 Overview</a:t>
            </a:r>
          </a:p>
        </p:txBody>
      </p:sp>
      <p:pic>
        <p:nvPicPr>
          <p:cNvPr id="47106" name="Content Placeholder 4" descr="saas_arch.pdf.gif"/>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755650" y="1371600"/>
            <a:ext cx="7632700" cy="4754563"/>
          </a:xfrm>
        </p:spPr>
      </p:pic>
      <p:sp>
        <p:nvSpPr>
          <p:cNvPr id="47107"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E74C072A-1E29-48F7-B270-9D700B4424FC}" type="slidenum">
              <a:rPr lang="en-US" altLang="en-US" sz="1400">
                <a:latin typeface="Helvetica" pitchFamily="-84" charset="0"/>
              </a:rPr>
              <a:pPr eaLnBrk="1" hangingPunct="1"/>
              <a:t>31</a:t>
            </a:fld>
            <a:endParaRPr lang="en-US" altLang="en-US" sz="1400">
              <a:latin typeface="Helvetica" pitchFamily="-84" charset="0"/>
            </a:endParaRPr>
          </a:p>
        </p:txBody>
      </p:sp>
      <p:sp>
        <p:nvSpPr>
          <p:cNvPr id="5" name="Oval 4"/>
          <p:cNvSpPr>
            <a:spLocks noChangeArrowheads="1"/>
          </p:cNvSpPr>
          <p:nvPr/>
        </p:nvSpPr>
        <p:spPr bwMode="auto">
          <a:xfrm>
            <a:off x="2133600" y="1219200"/>
            <a:ext cx="5715000" cy="1295400"/>
          </a:xfrm>
          <a:prstGeom prst="ellipse">
            <a:avLst/>
          </a:prstGeom>
          <a:noFill/>
          <a:ln w="38100">
            <a:solidFill>
              <a:srgbClr val="FF0000"/>
            </a:solidFill>
            <a:round/>
            <a:headEnd/>
            <a:tailEnd/>
          </a:ln>
          <a:effectLst>
            <a:outerShdw blurRad="40000" dist="23000" dir="5400000" rotWithShape="0">
              <a:srgbClr val="808080">
                <a:alpha val="34999"/>
              </a:srgbClr>
            </a:outerShdw>
          </a:effectLst>
          <a:extLst>
            <a:ext uri="{909E8E84-426E-40DD-AFC4-6F175D3DCCD1}">
              <a14:hiddenFill xmlns:a14="http://schemas.microsoft.com/office/drawing/2010/main">
                <a:solidFill>
                  <a:srgbClr val="FFFFFF"/>
                </a:solidFill>
              </a14:hiddenFill>
            </a:ext>
          </a:extLst>
        </p:spPr>
        <p:txBody>
          <a:bodyPr anchor="ctr"/>
          <a:lstStyle/>
          <a:p>
            <a:pPr algn="ctr">
              <a:defRPr/>
            </a:pPr>
            <a:endParaRPr lang="en-US">
              <a:solidFill>
                <a:srgbClr val="FFFFFF"/>
              </a:solidFill>
              <a:latin typeface="+mn-lt"/>
              <a:ea typeface="ＭＳ Ｐゴシック" charset="0"/>
              <a:cs typeface="ＭＳ Ｐゴシック"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p:cNvSpPr>
            <a:spLocks noGrp="1" noChangeArrowheads="1"/>
          </p:cNvSpPr>
          <p:nvPr>
            <p:ph type="title"/>
          </p:nvPr>
        </p:nvSpPr>
        <p:spPr/>
        <p:txBody>
          <a:bodyPr/>
          <a:lstStyle/>
          <a:p>
            <a:pPr eaLnBrk="1" hangingPunct="1"/>
            <a:r>
              <a:rPr lang="en-US" altLang="en-US" smtClean="0">
                <a:ea typeface="ＭＳ Ｐゴシック" pitchFamily="34" charset="-128"/>
              </a:rPr>
              <a:t>Web at 100,000 Feet</a:t>
            </a:r>
            <a:endParaRPr lang="en-US" altLang="en-US" dirty="0" smtClean="0">
              <a:ea typeface="ＭＳ Ｐゴシック" pitchFamily="34" charset="-128"/>
            </a:endParaRPr>
          </a:p>
        </p:txBody>
      </p:sp>
      <p:sp>
        <p:nvSpPr>
          <p:cNvPr id="48130" name="Rectangle 3"/>
          <p:cNvSpPr>
            <a:spLocks noGrp="1" noChangeArrowheads="1"/>
          </p:cNvSpPr>
          <p:nvPr>
            <p:ph idx="1"/>
          </p:nvPr>
        </p:nvSpPr>
        <p:spPr/>
        <p:txBody>
          <a:bodyPr/>
          <a:lstStyle/>
          <a:p>
            <a:pPr eaLnBrk="1" hangingPunct="1"/>
            <a:r>
              <a:rPr lang="en-US" altLang="en-US" sz="2800" smtClean="0">
                <a:ea typeface="ＭＳ Ｐゴシック" pitchFamily="34" charset="-128"/>
              </a:rPr>
              <a:t>The web is a c</a:t>
            </a:r>
            <a:r>
              <a:rPr lang="en-US" altLang="en-US" sz="2800" i="1" smtClean="0">
                <a:ea typeface="ＭＳ Ｐゴシック" pitchFamily="34" charset="-128"/>
              </a:rPr>
              <a:t>lient/server </a:t>
            </a:r>
            <a:r>
              <a:rPr lang="en-US" altLang="en-US" sz="2800" smtClean="0">
                <a:ea typeface="ＭＳ Ｐゴシック" pitchFamily="34" charset="-128"/>
              </a:rPr>
              <a:t>architecture</a:t>
            </a:r>
          </a:p>
          <a:p>
            <a:pPr eaLnBrk="1" hangingPunct="1"/>
            <a:r>
              <a:rPr lang="en-US" altLang="en-US" sz="2800" smtClean="0">
                <a:ea typeface="ＭＳ Ｐゴシック" pitchFamily="34" charset="-128"/>
              </a:rPr>
              <a:t>It is fundamentally </a:t>
            </a:r>
            <a:r>
              <a:rPr lang="en-US" altLang="en-US" sz="2800" i="1" smtClean="0">
                <a:ea typeface="ＭＳ Ｐゴシック" pitchFamily="34" charset="-128"/>
              </a:rPr>
              <a:t>request/reply oriented</a:t>
            </a:r>
            <a:endParaRPr lang="en-US" altLang="en-US" sz="2800" smtClean="0">
              <a:ea typeface="ＭＳ Ｐゴシック" pitchFamily="34" charset="-128"/>
            </a:endParaRPr>
          </a:p>
        </p:txBody>
      </p:sp>
      <p:sp>
        <p:nvSpPr>
          <p:cNvPr id="48131" name="Rectangle 5"/>
          <p:cNvSpPr>
            <a:spLocks noChangeArrowheads="1"/>
          </p:cNvSpPr>
          <p:nvPr/>
        </p:nvSpPr>
        <p:spPr bwMode="auto">
          <a:xfrm>
            <a:off x="1158875" y="4241800"/>
            <a:ext cx="1657350" cy="627063"/>
          </a:xfrm>
          <a:prstGeom prst="rect">
            <a:avLst/>
          </a:prstGeom>
          <a:solidFill>
            <a:schemeClr val="accent2"/>
          </a:solidFill>
          <a:ln w="15875">
            <a:solidFill>
              <a:schemeClr val="accent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r"/>
            <a:r>
              <a:rPr lang="en-US" altLang="en-US" sz="2000">
                <a:solidFill>
                  <a:schemeClr val="accent1"/>
                </a:solidFill>
                <a:latin typeface="Times" pitchFamily="-84" charset="0"/>
              </a:rPr>
              <a:t>Web browser</a:t>
            </a:r>
          </a:p>
        </p:txBody>
      </p:sp>
      <p:grpSp>
        <p:nvGrpSpPr>
          <p:cNvPr id="48132" name="Group 6"/>
          <p:cNvGrpSpPr>
            <a:grpSpLocks/>
          </p:cNvGrpSpPr>
          <p:nvPr/>
        </p:nvGrpSpPr>
        <p:grpSpPr bwMode="auto">
          <a:xfrm>
            <a:off x="6070600" y="4241800"/>
            <a:ext cx="1657350" cy="627063"/>
            <a:chOff x="3842" y="1765"/>
            <a:chExt cx="1044" cy="395"/>
          </a:xfrm>
        </p:grpSpPr>
        <p:sp>
          <p:nvSpPr>
            <p:cNvPr id="48142" name="Rectangle 7"/>
            <p:cNvSpPr>
              <a:spLocks noChangeArrowheads="1"/>
            </p:cNvSpPr>
            <p:nvPr/>
          </p:nvSpPr>
          <p:spPr bwMode="auto">
            <a:xfrm>
              <a:off x="3842" y="1765"/>
              <a:ext cx="1044" cy="395"/>
            </a:xfrm>
            <a:prstGeom prst="rect">
              <a:avLst/>
            </a:prstGeom>
            <a:solidFill>
              <a:schemeClr val="accent2"/>
            </a:solidFill>
            <a:ln w="15875">
              <a:solidFill>
                <a:schemeClr val="accent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r"/>
              <a:r>
                <a:rPr lang="en-US" altLang="en-US" sz="2000">
                  <a:solidFill>
                    <a:schemeClr val="accent1"/>
                  </a:solidFill>
                  <a:latin typeface="Times" pitchFamily="-84" charset="0"/>
                </a:rPr>
                <a:t>Web site</a:t>
              </a:r>
            </a:p>
          </p:txBody>
        </p:sp>
        <p:pic>
          <p:nvPicPr>
            <p:cNvPr id="48143"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2" y="1769"/>
              <a:ext cx="241" cy="33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pic>
      </p:grpSp>
      <p:grpSp>
        <p:nvGrpSpPr>
          <p:cNvPr id="48133" name="Group 18"/>
          <p:cNvGrpSpPr>
            <a:grpSpLocks/>
          </p:cNvGrpSpPr>
          <p:nvPr/>
        </p:nvGrpSpPr>
        <p:grpSpPr bwMode="auto">
          <a:xfrm>
            <a:off x="3362325" y="4011613"/>
            <a:ext cx="2200275" cy="1322387"/>
            <a:chOff x="2118" y="2239"/>
            <a:chExt cx="1386" cy="833"/>
          </a:xfrm>
        </p:grpSpPr>
        <p:sp>
          <p:nvSpPr>
            <p:cNvPr id="48136" name="Oval 11"/>
            <p:cNvSpPr>
              <a:spLocks noChangeArrowheads="1"/>
            </p:cNvSpPr>
            <p:nvPr/>
          </p:nvSpPr>
          <p:spPr bwMode="auto">
            <a:xfrm>
              <a:off x="2118" y="2375"/>
              <a:ext cx="666" cy="450"/>
            </a:xfrm>
            <a:prstGeom prst="ellipse">
              <a:avLst/>
            </a:prstGeom>
            <a:solidFill>
              <a:schemeClr val="hlink"/>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48137" name="Oval 12"/>
            <p:cNvSpPr>
              <a:spLocks noChangeArrowheads="1"/>
            </p:cNvSpPr>
            <p:nvPr/>
          </p:nvSpPr>
          <p:spPr bwMode="auto">
            <a:xfrm>
              <a:off x="2229" y="2623"/>
              <a:ext cx="666" cy="449"/>
            </a:xfrm>
            <a:prstGeom prst="ellipse">
              <a:avLst/>
            </a:prstGeom>
            <a:solidFill>
              <a:schemeClr val="hlink"/>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48138" name="Oval 13"/>
            <p:cNvSpPr>
              <a:spLocks noChangeArrowheads="1"/>
            </p:cNvSpPr>
            <p:nvPr/>
          </p:nvSpPr>
          <p:spPr bwMode="auto">
            <a:xfrm>
              <a:off x="2838" y="2384"/>
              <a:ext cx="666" cy="450"/>
            </a:xfrm>
            <a:prstGeom prst="ellipse">
              <a:avLst/>
            </a:prstGeom>
            <a:solidFill>
              <a:schemeClr val="hlink"/>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48139" name="Oval 14"/>
            <p:cNvSpPr>
              <a:spLocks noChangeArrowheads="1"/>
            </p:cNvSpPr>
            <p:nvPr/>
          </p:nvSpPr>
          <p:spPr bwMode="auto">
            <a:xfrm>
              <a:off x="2561" y="2239"/>
              <a:ext cx="666" cy="449"/>
            </a:xfrm>
            <a:prstGeom prst="ellipse">
              <a:avLst/>
            </a:prstGeom>
            <a:solidFill>
              <a:schemeClr val="hlink"/>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48140" name="Oval 15"/>
            <p:cNvSpPr>
              <a:spLocks noChangeArrowheads="1"/>
            </p:cNvSpPr>
            <p:nvPr/>
          </p:nvSpPr>
          <p:spPr bwMode="auto">
            <a:xfrm>
              <a:off x="2663" y="2612"/>
              <a:ext cx="666" cy="449"/>
            </a:xfrm>
            <a:prstGeom prst="ellipse">
              <a:avLst/>
            </a:prstGeom>
            <a:solidFill>
              <a:schemeClr val="hlink"/>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48141" name="Text Box 16"/>
            <p:cNvSpPr txBox="1">
              <a:spLocks noChangeArrowheads="1"/>
            </p:cNvSpPr>
            <p:nvPr/>
          </p:nvSpPr>
          <p:spPr bwMode="auto">
            <a:xfrm>
              <a:off x="2256" y="2541"/>
              <a:ext cx="1097" cy="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spcBef>
                  <a:spcPct val="50000"/>
                </a:spcBef>
              </a:pPr>
              <a:r>
                <a:rPr lang="en-US" altLang="en-US">
                  <a:solidFill>
                    <a:schemeClr val="accent1"/>
                  </a:solidFill>
                  <a:latin typeface="Times" pitchFamily="-84" charset="0"/>
                </a:rPr>
                <a:t>Internet</a:t>
              </a:r>
            </a:p>
          </p:txBody>
        </p:sp>
      </p:grpSp>
      <p:sp>
        <p:nvSpPr>
          <p:cNvPr id="13322" name="Line 4"/>
          <p:cNvSpPr>
            <a:spLocks noChangeShapeType="1"/>
          </p:cNvSpPr>
          <p:nvPr/>
        </p:nvSpPr>
        <p:spPr bwMode="auto">
          <a:xfrm>
            <a:off x="2824163" y="4562475"/>
            <a:ext cx="3182937" cy="0"/>
          </a:xfrm>
          <a:prstGeom prst="line">
            <a:avLst/>
          </a:prstGeom>
          <a:noFill/>
          <a:ln w="28575">
            <a:solidFill>
              <a:schemeClr val="tx1"/>
            </a:solidFill>
            <a:round/>
            <a:headEnd type="triangle" w="lg" len="lg"/>
            <a:tailEnd/>
          </a:ln>
          <a:extLst>
            <a:ext uri="{909E8E84-426E-40DD-AFC4-6F175D3DCCD1}">
              <a14:hiddenFill xmlns:a14="http://schemas.microsoft.com/office/drawing/2010/main">
                <a:noFill/>
              </a14:hiddenFill>
            </a:ext>
          </a:extLst>
        </p:spPr>
        <p:txBody>
          <a:bodyPr wrap="none" anchor="ctr"/>
          <a:lstStyle/>
          <a:p>
            <a:endParaRPr lang="en-US"/>
          </a:p>
        </p:txBody>
      </p:sp>
      <p:sp>
        <p:nvSpPr>
          <p:cNvPr id="26" name="Line 4"/>
          <p:cNvSpPr>
            <a:spLocks noChangeShapeType="1"/>
          </p:cNvSpPr>
          <p:nvPr/>
        </p:nvSpPr>
        <p:spPr bwMode="auto">
          <a:xfrm>
            <a:off x="2819400" y="4419600"/>
            <a:ext cx="3182938" cy="0"/>
          </a:xfrm>
          <a:prstGeom prst="line">
            <a:avLst/>
          </a:prstGeom>
          <a:noFill/>
          <a:ln w="28575">
            <a:solidFill>
              <a:schemeClr val="tx1"/>
            </a:solidFill>
            <a:round/>
            <a:headEnd/>
            <a:tailEnd type="triangle" w="lg" len="lg"/>
          </a:ln>
          <a:extLst>
            <a:ext uri="{909E8E84-426E-40DD-AFC4-6F175D3DCCD1}">
              <a14:hiddenFill xmlns:a14="http://schemas.microsoft.com/office/drawing/2010/main">
                <a:noFill/>
              </a14:hiddenFill>
            </a:ext>
          </a:extLst>
        </p:spPr>
        <p:txBody>
          <a:bodyPr wrap="none" anchor="ct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13322"/>
                                        </p:tgtEl>
                                        <p:attrNameLst>
                                          <p:attrName>style.visibility</p:attrName>
                                        </p:attrNameLst>
                                      </p:cBhvr>
                                      <p:to>
                                        <p:strVal val="visible"/>
                                      </p:to>
                                    </p:set>
                                    <p:animEffect transition="in" filter="wipe(right)">
                                      <p:cBhvr>
                                        <p:cTn id="12" dur="500"/>
                                        <p:tgtEl>
                                          <p:spTgt spid="133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22" grpId="0" animBg="1"/>
      <p:bldP spid="2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66800" y="1237305"/>
            <a:ext cx="1371719" cy="2115495"/>
          </a:xfrm>
          <a:prstGeom prst="rect">
            <a:avLst/>
          </a:prstGeom>
        </p:spPr>
      </p:pic>
      <p:sp>
        <p:nvSpPr>
          <p:cNvPr id="50177" name="Title 1"/>
          <p:cNvSpPr>
            <a:spLocks noGrp="1"/>
          </p:cNvSpPr>
          <p:nvPr>
            <p:ph type="title"/>
          </p:nvPr>
        </p:nvSpPr>
        <p:spPr/>
        <p:txBody>
          <a:bodyPr/>
          <a:lstStyle/>
          <a:p>
            <a:r>
              <a:rPr lang="en-US" altLang="en-US" smtClean="0">
                <a:ea typeface="ＭＳ Ｐゴシック" pitchFamily="34" charset="-128"/>
              </a:rPr>
              <a:t>Client-Server vs. Peer-to-Peer</a:t>
            </a:r>
          </a:p>
        </p:txBody>
      </p:sp>
      <p:sp>
        <p:nvSpPr>
          <p:cNvPr id="50178" name="Content Placeholder 2"/>
          <p:cNvSpPr>
            <a:spLocks noGrp="1"/>
          </p:cNvSpPr>
          <p:nvPr>
            <p:ph idx="1"/>
          </p:nvPr>
        </p:nvSpPr>
        <p:spPr>
          <a:xfrm>
            <a:off x="304800" y="3505200"/>
            <a:ext cx="8534400" cy="3048000"/>
          </a:xfrm>
        </p:spPr>
        <p:txBody>
          <a:bodyPr/>
          <a:lstStyle/>
          <a:p>
            <a:r>
              <a:rPr lang="en-US" altLang="en-US" sz="2400" dirty="0" smtClean="0">
                <a:ea typeface="ＭＳ Ｐゴシック" pitchFamily="34" charset="-128"/>
              </a:rPr>
              <a:t>High-level architecture of the overall system</a:t>
            </a:r>
          </a:p>
          <a:p>
            <a:pPr lvl="1"/>
            <a:r>
              <a:rPr lang="en-US" altLang="en-US" sz="2000" dirty="0" smtClean="0">
                <a:ea typeface="ＭＳ Ｐゴシック" pitchFamily="34" charset="-128"/>
              </a:rPr>
              <a:t>Soon we’</a:t>
            </a:r>
            <a:r>
              <a:rPr lang="en-US" altLang="ja-JP" sz="2000" dirty="0" smtClean="0">
                <a:ea typeface="ＭＳ Ｐゴシック" pitchFamily="34" charset="-128"/>
              </a:rPr>
              <a:t>ll talk about architecture </a:t>
            </a:r>
            <a:r>
              <a:rPr lang="ja-JP" altLang="en-US" sz="2000" dirty="0" smtClean="0">
                <a:ea typeface="ＭＳ Ｐゴシック" pitchFamily="34" charset="-128"/>
              </a:rPr>
              <a:t>“</a:t>
            </a:r>
            <a:r>
              <a:rPr lang="en-US" altLang="ja-JP" sz="2000" dirty="0" smtClean="0">
                <a:ea typeface="ＭＳ Ｐゴシック" pitchFamily="34" charset="-128"/>
              </a:rPr>
              <a:t>inside</a:t>
            </a:r>
            <a:r>
              <a:rPr lang="ja-JP" altLang="en-US" sz="2000" dirty="0" smtClean="0">
                <a:ea typeface="ＭＳ Ｐゴシック" pitchFamily="34" charset="-128"/>
              </a:rPr>
              <a:t>”</a:t>
            </a:r>
            <a:r>
              <a:rPr lang="en-US" altLang="ja-JP" sz="2000" dirty="0" smtClean="0">
                <a:ea typeface="ＭＳ Ｐゴシック" pitchFamily="34" charset="-128"/>
              </a:rPr>
              <a:t> boxes</a:t>
            </a:r>
          </a:p>
          <a:p>
            <a:r>
              <a:rPr lang="en-US" altLang="en-US" sz="2400" dirty="0" smtClean="0">
                <a:ea typeface="ＭＳ Ｐゴシック" pitchFamily="34" charset="-128"/>
              </a:rPr>
              <a:t>Client &amp; server each </a:t>
            </a:r>
            <a:r>
              <a:rPr lang="en-US" altLang="en-US" sz="2400" i="1" dirty="0" smtClean="0">
                <a:ea typeface="ＭＳ Ｐゴシック" pitchFamily="34" charset="-128"/>
              </a:rPr>
              <a:t>specialized </a:t>
            </a:r>
            <a:r>
              <a:rPr lang="en-US" altLang="en-US" sz="2400" dirty="0" smtClean="0">
                <a:ea typeface="ＭＳ Ｐゴシック" pitchFamily="34" charset="-128"/>
              </a:rPr>
              <a:t>for their tasks</a:t>
            </a:r>
          </a:p>
          <a:p>
            <a:pPr lvl="1"/>
            <a:r>
              <a:rPr lang="en-US" altLang="en-US" sz="2000" dirty="0" smtClean="0">
                <a:ea typeface="ＭＳ Ｐゴシック" pitchFamily="34" charset="-128"/>
              </a:rPr>
              <a:t>Client: ask questions on behalf of users</a:t>
            </a:r>
          </a:p>
          <a:p>
            <a:pPr lvl="1"/>
            <a:r>
              <a:rPr lang="en-US" altLang="en-US" sz="2000" dirty="0" smtClean="0">
                <a:ea typeface="ＭＳ Ｐゴシック" pitchFamily="34" charset="-128"/>
              </a:rPr>
              <a:t>Server: wait for &amp; respond to questions, serve many clients</a:t>
            </a:r>
          </a:p>
          <a:p>
            <a:r>
              <a:rPr lang="en-US" altLang="en-US" sz="2400" dirty="0" smtClean="0">
                <a:solidFill>
                  <a:srgbClr val="FF0000"/>
                </a:solidFill>
                <a:ea typeface="ＭＳ Ｐゴシック" pitchFamily="34" charset="-128"/>
              </a:rPr>
              <a:t>Design Patterns capture common structural solutions to recurring problems</a:t>
            </a:r>
          </a:p>
          <a:p>
            <a:pPr lvl="1"/>
            <a:r>
              <a:rPr lang="en-US" altLang="en-US" sz="2000" dirty="0" smtClean="0">
                <a:ea typeface="ＭＳ Ｐゴシック" pitchFamily="34" charset="-128"/>
              </a:rPr>
              <a:t>Client-Server is an </a:t>
            </a:r>
            <a:r>
              <a:rPr lang="en-US" altLang="en-US" sz="2000" i="1" dirty="0" smtClean="0">
                <a:ea typeface="ＭＳ Ｐゴシック" pitchFamily="34" charset="-128"/>
              </a:rPr>
              <a:t>architectural pattern</a:t>
            </a:r>
            <a:endParaRPr lang="en-US" altLang="en-US" sz="2000" dirty="0" smtClean="0">
              <a:ea typeface="ＭＳ Ｐゴシック" pitchFamily="34" charset="-128"/>
            </a:endParaRPr>
          </a:p>
        </p:txBody>
      </p:sp>
      <p:sp>
        <p:nvSpPr>
          <p:cNvPr id="50179"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13AF0D4-0066-4E4F-B353-F6EF34421D25}" type="slidenum">
              <a:rPr lang="en-US" altLang="en-US" sz="1400">
                <a:latin typeface="Helvetica" pitchFamily="-84" charset="0"/>
              </a:rPr>
              <a:pPr eaLnBrk="1" hangingPunct="1"/>
              <a:t>33</a:t>
            </a:fld>
            <a:endParaRPr lang="en-US" altLang="en-US" sz="1400">
              <a:latin typeface="Helvetica" pitchFamily="-84" charset="0"/>
            </a:endParaRPr>
          </a:p>
        </p:txBody>
      </p:sp>
      <p:grpSp>
        <p:nvGrpSpPr>
          <p:cNvPr id="50180" name="Group 41"/>
          <p:cNvGrpSpPr>
            <a:grpSpLocks/>
          </p:cNvGrpSpPr>
          <p:nvPr/>
        </p:nvGrpSpPr>
        <p:grpSpPr bwMode="auto">
          <a:xfrm>
            <a:off x="1447800" y="1390650"/>
            <a:ext cx="5715000" cy="1828800"/>
            <a:chOff x="990600" y="4572000"/>
            <a:chExt cx="5715000" cy="1828800"/>
          </a:xfrm>
        </p:grpSpPr>
        <p:sp>
          <p:nvSpPr>
            <p:cNvPr id="5" name="Rectangle 4"/>
            <p:cNvSpPr>
              <a:spLocks noChangeArrowheads="1"/>
            </p:cNvSpPr>
            <p:nvPr/>
          </p:nvSpPr>
          <p:spPr bwMode="auto">
            <a:xfrm>
              <a:off x="990600" y="4876800"/>
              <a:ext cx="381000" cy="3048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a:solidFill>
                    <a:srgbClr val="000000"/>
                  </a:solidFill>
                  <a:latin typeface="+mn-lt"/>
                  <a:ea typeface="ＭＳ Ｐゴシック" charset="0"/>
                  <a:cs typeface="ＭＳ Ｐゴシック" charset="0"/>
                </a:rPr>
                <a:t>C</a:t>
              </a:r>
            </a:p>
          </p:txBody>
        </p:sp>
        <p:sp>
          <p:nvSpPr>
            <p:cNvPr id="6" name="Rectangle 5"/>
            <p:cNvSpPr>
              <a:spLocks noChangeArrowheads="1"/>
            </p:cNvSpPr>
            <p:nvPr/>
          </p:nvSpPr>
          <p:spPr bwMode="auto">
            <a:xfrm>
              <a:off x="1371600" y="5486400"/>
              <a:ext cx="381000" cy="3048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a:solidFill>
                    <a:srgbClr val="000000"/>
                  </a:solidFill>
                  <a:latin typeface="+mn-lt"/>
                  <a:ea typeface="ＭＳ Ｐゴシック" charset="0"/>
                  <a:cs typeface="ＭＳ Ｐゴシック" charset="0"/>
                </a:rPr>
                <a:t>C</a:t>
              </a:r>
            </a:p>
          </p:txBody>
        </p:sp>
        <p:sp>
          <p:nvSpPr>
            <p:cNvPr id="7" name="Rectangle 6"/>
            <p:cNvSpPr>
              <a:spLocks noChangeArrowheads="1"/>
            </p:cNvSpPr>
            <p:nvPr/>
          </p:nvSpPr>
          <p:spPr bwMode="auto">
            <a:xfrm>
              <a:off x="1752600" y="6096000"/>
              <a:ext cx="381000" cy="3048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a:solidFill>
                    <a:srgbClr val="000000"/>
                  </a:solidFill>
                  <a:latin typeface="+mn-lt"/>
                  <a:ea typeface="ＭＳ Ｐゴシック" charset="0"/>
                  <a:cs typeface="ＭＳ Ｐゴシック" charset="0"/>
                </a:rPr>
                <a:t>C</a:t>
              </a:r>
            </a:p>
          </p:txBody>
        </p:sp>
        <p:sp>
          <p:nvSpPr>
            <p:cNvPr id="8" name="Rectangle 7"/>
            <p:cNvSpPr>
              <a:spLocks noChangeArrowheads="1"/>
            </p:cNvSpPr>
            <p:nvPr/>
          </p:nvSpPr>
          <p:spPr bwMode="auto">
            <a:xfrm>
              <a:off x="1828800" y="4572000"/>
              <a:ext cx="381000" cy="3048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a:latin typeface="+mn-lt"/>
                  <a:ea typeface="ＭＳ Ｐゴシック" charset="0"/>
                  <a:cs typeface="ＭＳ Ｐゴシック" charset="0"/>
                </a:rPr>
                <a:t>C</a:t>
              </a:r>
            </a:p>
          </p:txBody>
        </p:sp>
        <p:sp>
          <p:nvSpPr>
            <p:cNvPr id="9" name="Rectangle 8"/>
            <p:cNvSpPr>
              <a:spLocks noChangeArrowheads="1"/>
            </p:cNvSpPr>
            <p:nvPr/>
          </p:nvSpPr>
          <p:spPr bwMode="auto">
            <a:xfrm>
              <a:off x="2895600" y="5105400"/>
              <a:ext cx="609600" cy="609600"/>
            </a:xfrm>
            <a:prstGeom prst="rect">
              <a:avLst/>
            </a:prstGeom>
            <a:solidFill>
              <a:srgbClr val="333399"/>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a:solidFill>
                    <a:srgbClr val="FFFFFF"/>
                  </a:solidFill>
                  <a:latin typeface="+mn-lt"/>
                  <a:ea typeface="ＭＳ Ｐゴシック" charset="0"/>
                  <a:cs typeface="ＭＳ Ｐゴシック" charset="0"/>
                </a:rPr>
                <a:t>S</a:t>
              </a:r>
            </a:p>
          </p:txBody>
        </p:sp>
        <p:cxnSp>
          <p:nvCxnSpPr>
            <p:cNvPr id="11" name="Straight Arrow Connector 10"/>
            <p:cNvCxnSpPr>
              <a:cxnSpLocks noChangeShapeType="1"/>
              <a:stCxn id="8" idx="3"/>
              <a:endCxn id="9" idx="1"/>
            </p:cNvCxnSpPr>
            <p:nvPr/>
          </p:nvCxnSpPr>
          <p:spPr bwMode="auto">
            <a:xfrm>
              <a:off x="2209800" y="4724400"/>
              <a:ext cx="685800" cy="685800"/>
            </a:xfrm>
            <a:prstGeom prst="straightConnector1">
              <a:avLst/>
            </a:prstGeom>
            <a:noFill/>
            <a:ln w="25400">
              <a:solidFill>
                <a:schemeClr val="accent1"/>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3" name="Straight Arrow Connector 12"/>
            <p:cNvCxnSpPr>
              <a:cxnSpLocks noChangeShapeType="1"/>
              <a:stCxn id="5" idx="3"/>
              <a:endCxn id="9" idx="1"/>
            </p:cNvCxnSpPr>
            <p:nvPr/>
          </p:nvCxnSpPr>
          <p:spPr bwMode="auto">
            <a:xfrm>
              <a:off x="1371600" y="5029200"/>
              <a:ext cx="1524000" cy="381000"/>
            </a:xfrm>
            <a:prstGeom prst="straightConnector1">
              <a:avLst/>
            </a:prstGeom>
            <a:noFill/>
            <a:ln w="25400">
              <a:solidFill>
                <a:schemeClr val="accent1"/>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5" name="Straight Arrow Connector 14"/>
            <p:cNvCxnSpPr>
              <a:cxnSpLocks noChangeShapeType="1"/>
              <a:stCxn id="6" idx="3"/>
              <a:endCxn id="9" idx="1"/>
            </p:cNvCxnSpPr>
            <p:nvPr/>
          </p:nvCxnSpPr>
          <p:spPr bwMode="auto">
            <a:xfrm flipV="1">
              <a:off x="1752600" y="5410200"/>
              <a:ext cx="1143000" cy="228600"/>
            </a:xfrm>
            <a:prstGeom prst="straightConnector1">
              <a:avLst/>
            </a:prstGeom>
            <a:noFill/>
            <a:ln w="25400">
              <a:solidFill>
                <a:schemeClr val="accent1"/>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7" name="Straight Arrow Connector 16"/>
            <p:cNvCxnSpPr>
              <a:cxnSpLocks noChangeShapeType="1"/>
              <a:stCxn id="7" idx="3"/>
              <a:endCxn id="9" idx="1"/>
            </p:cNvCxnSpPr>
            <p:nvPr/>
          </p:nvCxnSpPr>
          <p:spPr bwMode="auto">
            <a:xfrm flipV="1">
              <a:off x="2133600" y="5410200"/>
              <a:ext cx="762000" cy="838200"/>
            </a:xfrm>
            <a:prstGeom prst="straightConnector1">
              <a:avLst/>
            </a:prstGeom>
            <a:noFill/>
            <a:ln w="25400">
              <a:solidFill>
                <a:schemeClr val="accent1"/>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18" name="Rectangle 17"/>
            <p:cNvSpPr>
              <a:spLocks noChangeArrowheads="1"/>
            </p:cNvSpPr>
            <p:nvPr/>
          </p:nvSpPr>
          <p:spPr bwMode="auto">
            <a:xfrm>
              <a:off x="4419600" y="5029200"/>
              <a:ext cx="381000" cy="381000"/>
            </a:xfrm>
            <a:prstGeom prst="rect">
              <a:avLst/>
            </a:prstGeom>
            <a:solidFill>
              <a:schemeClr val="bg2"/>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a:solidFill>
                    <a:srgbClr val="FFFFFF"/>
                  </a:solidFill>
                  <a:latin typeface="+mn-lt"/>
                  <a:ea typeface="ＭＳ Ｐゴシック" charset="0"/>
                  <a:cs typeface="ＭＳ Ｐゴシック" charset="0"/>
                </a:rPr>
                <a:t>P</a:t>
              </a:r>
            </a:p>
          </p:txBody>
        </p:sp>
        <p:sp>
          <p:nvSpPr>
            <p:cNvPr id="19" name="Rectangle 18"/>
            <p:cNvSpPr>
              <a:spLocks noChangeArrowheads="1"/>
            </p:cNvSpPr>
            <p:nvPr/>
          </p:nvSpPr>
          <p:spPr bwMode="auto">
            <a:xfrm>
              <a:off x="4648200" y="5638800"/>
              <a:ext cx="381000" cy="381000"/>
            </a:xfrm>
            <a:prstGeom prst="rect">
              <a:avLst/>
            </a:prstGeom>
            <a:solidFill>
              <a:schemeClr val="bg2"/>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a:solidFill>
                    <a:srgbClr val="FFFFFF"/>
                  </a:solidFill>
                  <a:latin typeface="+mn-lt"/>
                  <a:ea typeface="ＭＳ Ｐゴシック" charset="0"/>
                  <a:cs typeface="ＭＳ Ｐゴシック" charset="0"/>
                </a:rPr>
                <a:t>P</a:t>
              </a:r>
            </a:p>
          </p:txBody>
        </p:sp>
        <p:sp>
          <p:nvSpPr>
            <p:cNvPr id="20" name="Rectangle 19"/>
            <p:cNvSpPr>
              <a:spLocks noChangeArrowheads="1"/>
            </p:cNvSpPr>
            <p:nvPr/>
          </p:nvSpPr>
          <p:spPr bwMode="auto">
            <a:xfrm>
              <a:off x="5410200" y="6019800"/>
              <a:ext cx="381000" cy="381000"/>
            </a:xfrm>
            <a:prstGeom prst="rect">
              <a:avLst/>
            </a:prstGeom>
            <a:solidFill>
              <a:schemeClr val="bg2"/>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a:solidFill>
                    <a:srgbClr val="FFFFFF"/>
                  </a:solidFill>
                  <a:latin typeface="+mn-lt"/>
                  <a:ea typeface="ＭＳ Ｐゴシック" charset="0"/>
                  <a:cs typeface="ＭＳ Ｐゴシック" charset="0"/>
                </a:rPr>
                <a:t>P</a:t>
              </a:r>
            </a:p>
          </p:txBody>
        </p:sp>
        <p:sp>
          <p:nvSpPr>
            <p:cNvPr id="21" name="Rectangle 20"/>
            <p:cNvSpPr>
              <a:spLocks noChangeArrowheads="1"/>
            </p:cNvSpPr>
            <p:nvPr/>
          </p:nvSpPr>
          <p:spPr bwMode="auto">
            <a:xfrm>
              <a:off x="5334000" y="4876800"/>
              <a:ext cx="381000" cy="381000"/>
            </a:xfrm>
            <a:prstGeom prst="rect">
              <a:avLst/>
            </a:prstGeom>
            <a:solidFill>
              <a:schemeClr val="bg2"/>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a:solidFill>
                    <a:srgbClr val="FFFFFF"/>
                  </a:solidFill>
                  <a:latin typeface="+mn-lt"/>
                  <a:ea typeface="ＭＳ Ｐゴシック" charset="0"/>
                  <a:cs typeface="ＭＳ Ｐゴシック" charset="0"/>
                </a:rPr>
                <a:t>P</a:t>
              </a:r>
            </a:p>
          </p:txBody>
        </p:sp>
        <p:sp>
          <p:nvSpPr>
            <p:cNvPr id="22" name="Rectangle 21"/>
            <p:cNvSpPr>
              <a:spLocks noChangeArrowheads="1"/>
            </p:cNvSpPr>
            <p:nvPr/>
          </p:nvSpPr>
          <p:spPr bwMode="auto">
            <a:xfrm>
              <a:off x="6096000" y="4953000"/>
              <a:ext cx="381000" cy="381000"/>
            </a:xfrm>
            <a:prstGeom prst="rect">
              <a:avLst/>
            </a:prstGeom>
            <a:solidFill>
              <a:schemeClr val="bg2"/>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a:solidFill>
                    <a:srgbClr val="FFFFFF"/>
                  </a:solidFill>
                  <a:latin typeface="+mn-lt"/>
                  <a:ea typeface="ＭＳ Ｐゴシック" charset="0"/>
                  <a:cs typeface="ＭＳ Ｐゴシック" charset="0"/>
                </a:rPr>
                <a:t>P</a:t>
              </a:r>
            </a:p>
          </p:txBody>
        </p:sp>
        <p:sp>
          <p:nvSpPr>
            <p:cNvPr id="23" name="Rectangle 22"/>
            <p:cNvSpPr>
              <a:spLocks noChangeArrowheads="1"/>
            </p:cNvSpPr>
            <p:nvPr/>
          </p:nvSpPr>
          <p:spPr bwMode="auto">
            <a:xfrm>
              <a:off x="6324600" y="5715000"/>
              <a:ext cx="381000" cy="381000"/>
            </a:xfrm>
            <a:prstGeom prst="rect">
              <a:avLst/>
            </a:prstGeom>
            <a:solidFill>
              <a:schemeClr val="bg2"/>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a:solidFill>
                    <a:srgbClr val="FFFFFF"/>
                  </a:solidFill>
                  <a:latin typeface="+mn-lt"/>
                  <a:ea typeface="ＭＳ Ｐゴシック" charset="0"/>
                  <a:cs typeface="ＭＳ Ｐゴシック" charset="0"/>
                </a:rPr>
                <a:t>P</a:t>
              </a:r>
            </a:p>
          </p:txBody>
        </p:sp>
        <p:cxnSp>
          <p:nvCxnSpPr>
            <p:cNvPr id="25" name="Straight Arrow Connector 24"/>
            <p:cNvCxnSpPr>
              <a:cxnSpLocks noChangeShapeType="1"/>
              <a:stCxn id="22" idx="2"/>
              <a:endCxn id="23" idx="0"/>
            </p:cNvCxnSpPr>
            <p:nvPr/>
          </p:nvCxnSpPr>
          <p:spPr bwMode="auto">
            <a:xfrm rot="16200000" flipH="1">
              <a:off x="6210300" y="5410200"/>
              <a:ext cx="381000" cy="228600"/>
            </a:xfrm>
            <a:prstGeom prst="straightConnector1">
              <a:avLst/>
            </a:prstGeom>
            <a:noFill/>
            <a:ln w="25400">
              <a:solidFill>
                <a:schemeClr val="accent1"/>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29" name="Straight Arrow Connector 28"/>
            <p:cNvCxnSpPr>
              <a:cxnSpLocks noChangeShapeType="1"/>
              <a:stCxn id="23" idx="1"/>
              <a:endCxn id="20" idx="3"/>
            </p:cNvCxnSpPr>
            <p:nvPr/>
          </p:nvCxnSpPr>
          <p:spPr bwMode="auto">
            <a:xfrm rot="10800000" flipV="1">
              <a:off x="5791200" y="5905500"/>
              <a:ext cx="533400" cy="304800"/>
            </a:xfrm>
            <a:prstGeom prst="straightConnector1">
              <a:avLst/>
            </a:prstGeom>
            <a:noFill/>
            <a:ln w="25400">
              <a:solidFill>
                <a:schemeClr val="accent1"/>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31" name="Straight Arrow Connector 30"/>
            <p:cNvCxnSpPr>
              <a:cxnSpLocks noChangeShapeType="1"/>
              <a:stCxn id="20" idx="0"/>
              <a:endCxn id="22" idx="2"/>
            </p:cNvCxnSpPr>
            <p:nvPr/>
          </p:nvCxnSpPr>
          <p:spPr bwMode="auto">
            <a:xfrm rot="5400000" flipH="1" flipV="1">
              <a:off x="5600700" y="5334000"/>
              <a:ext cx="685800" cy="685800"/>
            </a:xfrm>
            <a:prstGeom prst="straightConnector1">
              <a:avLst/>
            </a:prstGeom>
            <a:noFill/>
            <a:ln w="25400">
              <a:solidFill>
                <a:schemeClr val="accent1"/>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33" name="Straight Arrow Connector 32"/>
            <p:cNvCxnSpPr>
              <a:cxnSpLocks noChangeShapeType="1"/>
              <a:stCxn id="20" idx="1"/>
              <a:endCxn id="19" idx="2"/>
            </p:cNvCxnSpPr>
            <p:nvPr/>
          </p:nvCxnSpPr>
          <p:spPr bwMode="auto">
            <a:xfrm rot="10800000">
              <a:off x="4838700" y="6019800"/>
              <a:ext cx="571500" cy="190500"/>
            </a:xfrm>
            <a:prstGeom prst="straightConnector1">
              <a:avLst/>
            </a:prstGeom>
            <a:noFill/>
            <a:ln w="25400">
              <a:solidFill>
                <a:schemeClr val="accent1"/>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35" name="Straight Arrow Connector 34"/>
            <p:cNvCxnSpPr>
              <a:cxnSpLocks noChangeShapeType="1"/>
              <a:stCxn id="19" idx="3"/>
              <a:endCxn id="21" idx="2"/>
            </p:cNvCxnSpPr>
            <p:nvPr/>
          </p:nvCxnSpPr>
          <p:spPr bwMode="auto">
            <a:xfrm flipV="1">
              <a:off x="5029200" y="5257800"/>
              <a:ext cx="495300" cy="571500"/>
            </a:xfrm>
            <a:prstGeom prst="straightConnector1">
              <a:avLst/>
            </a:prstGeom>
            <a:noFill/>
            <a:ln w="25400">
              <a:solidFill>
                <a:schemeClr val="accent1"/>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37" name="Straight Arrow Connector 36"/>
            <p:cNvCxnSpPr>
              <a:cxnSpLocks noChangeShapeType="1"/>
              <a:stCxn id="18" idx="3"/>
              <a:endCxn id="21" idx="1"/>
            </p:cNvCxnSpPr>
            <p:nvPr/>
          </p:nvCxnSpPr>
          <p:spPr bwMode="auto">
            <a:xfrm flipV="1">
              <a:off x="4800600" y="5067300"/>
              <a:ext cx="533400" cy="152400"/>
            </a:xfrm>
            <a:prstGeom prst="straightConnector1">
              <a:avLst/>
            </a:prstGeom>
            <a:noFill/>
            <a:ln w="25400">
              <a:solidFill>
                <a:schemeClr val="accent1"/>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39" name="Straight Arrow Connector 38"/>
            <p:cNvCxnSpPr>
              <a:cxnSpLocks noChangeShapeType="1"/>
              <a:stCxn id="18" idx="3"/>
              <a:endCxn id="23" idx="1"/>
            </p:cNvCxnSpPr>
            <p:nvPr/>
          </p:nvCxnSpPr>
          <p:spPr bwMode="auto">
            <a:xfrm>
              <a:off x="4800600" y="5219700"/>
              <a:ext cx="1524000" cy="685800"/>
            </a:xfrm>
            <a:prstGeom prst="straightConnector1">
              <a:avLst/>
            </a:prstGeom>
            <a:noFill/>
            <a:ln w="25400">
              <a:solidFill>
                <a:schemeClr val="accent1"/>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pic>
        <p:nvPicPr>
          <p:cNvPr id="10" name="Picture 9"/>
          <p:cNvPicPr>
            <a:picLocks noChangeAspect="1"/>
          </p:cNvPicPr>
          <p:nvPr/>
        </p:nvPicPr>
        <p:blipFill>
          <a:blip r:embed="rId4"/>
          <a:stretch>
            <a:fillRect/>
          </a:stretch>
        </p:blipFill>
        <p:spPr>
          <a:xfrm>
            <a:off x="4648200" y="1447800"/>
            <a:ext cx="2719052" cy="1963082"/>
          </a:xfrm>
          <a:prstGeom prst="rect">
            <a:avLst/>
          </a:prstGeom>
        </p:spPr>
      </p:pic>
    </p:spTree>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a:spLocks noChangeArrowheads="1"/>
          </p:cNvSpPr>
          <p:nvPr/>
        </p:nvSpPr>
        <p:spPr bwMode="auto">
          <a:xfrm>
            <a:off x="1066800" y="5761037"/>
            <a:ext cx="1981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1800">
                <a:solidFill>
                  <a:srgbClr val="FF0000"/>
                </a:solidFill>
                <a:latin typeface="Lucida Sans Typewriter" pitchFamily="49" charset="0"/>
              </a:rPr>
              <a:t>GET /bears/ </a:t>
            </a:r>
          </a:p>
        </p:txBody>
      </p:sp>
      <p:sp>
        <p:nvSpPr>
          <p:cNvPr id="51202" name="Title 1"/>
          <p:cNvSpPr>
            <a:spLocks noGrp="1"/>
          </p:cNvSpPr>
          <p:nvPr>
            <p:ph type="title"/>
          </p:nvPr>
        </p:nvSpPr>
        <p:spPr/>
        <p:txBody>
          <a:bodyPr/>
          <a:lstStyle/>
          <a:p>
            <a:pPr eaLnBrk="1" hangingPunct="1"/>
            <a:r>
              <a:rPr lang="en-US" altLang="en-US" dirty="0" smtClean="0">
                <a:ea typeface="ＭＳ Ｐゴシック" pitchFamily="34" charset="-128"/>
              </a:rPr>
              <a:t>Nuts and Bolts: TCP/IP </a:t>
            </a:r>
            <a:r>
              <a:rPr lang="en-US" altLang="en-US" dirty="0">
                <a:ea typeface="ＭＳ Ｐゴシック" pitchFamily="34" charset="-128"/>
              </a:rPr>
              <a:t>P</a:t>
            </a:r>
            <a:r>
              <a:rPr lang="en-US" altLang="en-US" dirty="0" smtClean="0">
                <a:ea typeface="ＭＳ Ｐゴシック" pitchFamily="34" charset="-128"/>
              </a:rPr>
              <a:t>rotocols</a:t>
            </a:r>
          </a:p>
        </p:txBody>
      </p:sp>
      <p:sp>
        <p:nvSpPr>
          <p:cNvPr id="16387" name="Content Placeholder 2"/>
          <p:cNvSpPr>
            <a:spLocks noGrp="1"/>
          </p:cNvSpPr>
          <p:nvPr>
            <p:ph idx="1"/>
          </p:nvPr>
        </p:nvSpPr>
        <p:spPr>
          <a:xfrm>
            <a:off x="304800" y="1341438"/>
            <a:ext cx="8534400" cy="4221162"/>
          </a:xfrm>
        </p:spPr>
        <p:txBody>
          <a:bodyPr/>
          <a:lstStyle/>
          <a:p>
            <a:pPr eaLnBrk="1" hangingPunct="1"/>
            <a:r>
              <a:rPr lang="en-US" altLang="en-US" sz="2400" dirty="0" smtClean="0">
                <a:ea typeface="ＭＳ Ｐゴシック" pitchFamily="34" charset="-128"/>
              </a:rPr>
              <a:t>IPv4 (Internet Protocol v4) </a:t>
            </a:r>
            <a:r>
              <a:rPr lang="en-US" altLang="en-US" sz="2400" i="1" dirty="0" smtClean="0">
                <a:ea typeface="ＭＳ Ｐゴシック" pitchFamily="34" charset="-128"/>
              </a:rPr>
              <a:t>address </a:t>
            </a:r>
            <a:r>
              <a:rPr lang="en-US" altLang="en-US" sz="2400" dirty="0" smtClean="0">
                <a:ea typeface="ＭＳ Ｐゴシック" pitchFamily="34" charset="-128"/>
              </a:rPr>
              <a:t>identifies a physical network interface with four </a:t>
            </a:r>
            <a:r>
              <a:rPr lang="en-US" altLang="en-US" sz="2400" i="1" dirty="0" smtClean="0">
                <a:ea typeface="ＭＳ Ｐゴシック" pitchFamily="34" charset="-128"/>
              </a:rPr>
              <a:t>octets, </a:t>
            </a:r>
            <a:r>
              <a:rPr lang="en-US" altLang="en-US" sz="2400" dirty="0" smtClean="0">
                <a:ea typeface="ＭＳ Ｐゴシック" pitchFamily="34" charset="-128"/>
              </a:rPr>
              <a:t>e.g. </a:t>
            </a:r>
            <a:r>
              <a:rPr lang="en-US" altLang="en-US" sz="2000" dirty="0" smtClean="0">
                <a:solidFill>
                  <a:schemeClr val="accent2"/>
                </a:solidFill>
                <a:latin typeface="Lucida Sans Typewriter" pitchFamily="49" charset="0"/>
                <a:ea typeface="ＭＳ Ｐゴシック" pitchFamily="34" charset="-128"/>
              </a:rPr>
              <a:t>128.32.244.172</a:t>
            </a:r>
            <a:endParaRPr lang="en-US" altLang="en-US" sz="2400" dirty="0" smtClean="0">
              <a:solidFill>
                <a:schemeClr val="accent2"/>
              </a:solidFill>
              <a:latin typeface="Lucida Sans Typewriter" pitchFamily="49" charset="0"/>
              <a:ea typeface="ＭＳ Ｐゴシック" pitchFamily="34" charset="-128"/>
            </a:endParaRPr>
          </a:p>
          <a:p>
            <a:pPr lvl="1" eaLnBrk="1" hangingPunct="1"/>
            <a:r>
              <a:rPr lang="en-US" altLang="en-US" sz="2000" dirty="0" smtClean="0">
                <a:ea typeface="ＭＳ Ｐゴシック" pitchFamily="34" charset="-128"/>
              </a:rPr>
              <a:t>Special address </a:t>
            </a:r>
            <a:r>
              <a:rPr lang="en-US" altLang="en-US" sz="2000" dirty="0" smtClean="0">
                <a:solidFill>
                  <a:schemeClr val="accent2"/>
                </a:solidFill>
                <a:latin typeface="Lucida Sans Typewriter" pitchFamily="49" charset="0"/>
                <a:ea typeface="ＭＳ Ｐゴシック" pitchFamily="34" charset="-128"/>
              </a:rPr>
              <a:t>127.0.0.1</a:t>
            </a:r>
            <a:r>
              <a:rPr lang="en-US" altLang="en-US" sz="2000" dirty="0" smtClean="0">
                <a:ea typeface="ＭＳ Ｐゴシック" pitchFamily="34" charset="-128"/>
              </a:rPr>
              <a:t> is </a:t>
            </a:r>
            <a:r>
              <a:rPr lang="ja-JP" altLang="en-US" sz="2000" dirty="0" smtClean="0">
                <a:ea typeface="ＭＳ Ｐゴシック" pitchFamily="34" charset="-128"/>
              </a:rPr>
              <a:t>“</a:t>
            </a:r>
            <a:r>
              <a:rPr lang="en-US" altLang="ja-JP" sz="2000" dirty="0" smtClean="0">
                <a:ea typeface="ＭＳ Ｐゴシック" pitchFamily="34" charset="-128"/>
              </a:rPr>
              <a:t>this computer</a:t>
            </a:r>
            <a:r>
              <a:rPr lang="ja-JP" altLang="en-US" sz="2000" dirty="0" smtClean="0">
                <a:ea typeface="ＭＳ Ｐゴシック" pitchFamily="34" charset="-128"/>
              </a:rPr>
              <a:t>”</a:t>
            </a:r>
            <a:r>
              <a:rPr lang="en-US" altLang="ja-JP" sz="2000" dirty="0" smtClean="0">
                <a:ea typeface="ＭＳ Ｐゴシック" pitchFamily="34" charset="-128"/>
              </a:rPr>
              <a:t>, named </a:t>
            </a:r>
            <a:r>
              <a:rPr lang="en-US" altLang="ja-JP" sz="1800" dirty="0" smtClean="0">
                <a:solidFill>
                  <a:schemeClr val="accent2"/>
                </a:solidFill>
                <a:latin typeface="Lucida Sans Typewriter" pitchFamily="49" charset="0"/>
                <a:ea typeface="ＭＳ Ｐゴシック" pitchFamily="34" charset="-128"/>
              </a:rPr>
              <a:t>localhost</a:t>
            </a:r>
            <a:r>
              <a:rPr lang="en-US" altLang="ja-JP" sz="2000" dirty="0" smtClean="0">
                <a:ea typeface="ＭＳ Ｐゴシック" pitchFamily="34" charset="-128"/>
              </a:rPr>
              <a:t>, even if not connected to the Internet!</a:t>
            </a:r>
            <a:endParaRPr lang="en-US" altLang="ja-JP" sz="1800" dirty="0" smtClean="0">
              <a:ea typeface="ＭＳ Ｐゴシック" pitchFamily="34" charset="-128"/>
            </a:endParaRPr>
          </a:p>
          <a:p>
            <a:pPr eaLnBrk="1" hangingPunct="1"/>
            <a:r>
              <a:rPr lang="en-US" altLang="en-US" sz="2400" dirty="0" smtClean="0">
                <a:ea typeface="ＭＳ Ｐゴシック" pitchFamily="34" charset="-128"/>
              </a:rPr>
              <a:t>TCP/IP (Transmission Control Protocol/Internet Protocol) </a:t>
            </a:r>
          </a:p>
          <a:p>
            <a:pPr lvl="1" eaLnBrk="1" hangingPunct="1"/>
            <a:r>
              <a:rPr lang="en-US" altLang="en-US" sz="1800" dirty="0" smtClean="0">
                <a:ea typeface="ＭＳ Ｐゴシック" pitchFamily="34" charset="-128"/>
              </a:rPr>
              <a:t>IP: no-guarantee, best-effort service that delivers </a:t>
            </a:r>
            <a:r>
              <a:rPr lang="en-US" altLang="en-US" sz="1800" i="1" dirty="0" smtClean="0">
                <a:ea typeface="ＭＳ Ｐゴシック" pitchFamily="34" charset="-128"/>
              </a:rPr>
              <a:t>packets </a:t>
            </a:r>
            <a:r>
              <a:rPr lang="en-US" altLang="en-US" sz="1800" dirty="0" smtClean="0">
                <a:ea typeface="ＭＳ Ｐゴシック" pitchFamily="34" charset="-128"/>
              </a:rPr>
              <a:t>from one IP address to another</a:t>
            </a:r>
          </a:p>
          <a:p>
            <a:pPr lvl="1" eaLnBrk="1" hangingPunct="1"/>
            <a:r>
              <a:rPr lang="en-US" altLang="en-US" sz="1800" dirty="0" smtClean="0">
                <a:ea typeface="ＭＳ Ｐゴシック" pitchFamily="34" charset="-128"/>
              </a:rPr>
              <a:t>TCP: make IP reliable by detecting </a:t>
            </a:r>
            <a:r>
              <a:rPr lang="ja-JP" altLang="en-US" sz="1800" dirty="0" smtClean="0">
                <a:ea typeface="ＭＳ Ｐゴシック" pitchFamily="34" charset="-128"/>
              </a:rPr>
              <a:t>“</a:t>
            </a:r>
            <a:r>
              <a:rPr lang="en-US" altLang="ja-JP" sz="1800" dirty="0" smtClean="0">
                <a:ea typeface="ＭＳ Ｐゴシック" pitchFamily="34" charset="-128"/>
              </a:rPr>
              <a:t>dropped</a:t>
            </a:r>
            <a:r>
              <a:rPr lang="ja-JP" altLang="en-US" sz="1800" dirty="0" smtClean="0">
                <a:ea typeface="ＭＳ Ｐゴシック" pitchFamily="34" charset="-128"/>
              </a:rPr>
              <a:t>”</a:t>
            </a:r>
            <a:r>
              <a:rPr lang="en-US" altLang="ja-JP" sz="1800" dirty="0" smtClean="0">
                <a:ea typeface="ＭＳ Ｐゴシック" pitchFamily="34" charset="-128"/>
              </a:rPr>
              <a:t> packets, data arriving out of order, transmission errors, slow networks, etc., and respond appropriately</a:t>
            </a:r>
          </a:p>
          <a:p>
            <a:pPr lvl="1" eaLnBrk="1" hangingPunct="1"/>
            <a:r>
              <a:rPr lang="en-US" altLang="en-US" sz="1800" dirty="0" smtClean="0">
                <a:ea typeface="ＭＳ Ｐゴシック" pitchFamily="34" charset="-128"/>
              </a:rPr>
              <a:t>TCP </a:t>
            </a:r>
            <a:r>
              <a:rPr lang="en-US" altLang="en-US" sz="1800" i="1" dirty="0" smtClean="0">
                <a:ea typeface="ＭＳ Ｐゴシック" pitchFamily="34" charset="-128"/>
              </a:rPr>
              <a:t>ports </a:t>
            </a:r>
            <a:r>
              <a:rPr lang="en-US" altLang="en-US" sz="1800" dirty="0" smtClean="0">
                <a:ea typeface="ＭＳ Ｐゴシック" pitchFamily="34" charset="-128"/>
              </a:rPr>
              <a:t>allow multiple TCP apps on same computer</a:t>
            </a:r>
          </a:p>
          <a:p>
            <a:pPr eaLnBrk="1" hangingPunct="1"/>
            <a:r>
              <a:rPr lang="en-US" altLang="en-US" sz="2200" dirty="0" err="1" smtClean="0">
                <a:ea typeface="ＭＳ Ｐゴシック" pitchFamily="34" charset="-128"/>
              </a:rPr>
              <a:t>Vint</a:t>
            </a:r>
            <a:r>
              <a:rPr lang="en-US" altLang="en-US" sz="2200" dirty="0" smtClean="0">
                <a:ea typeface="ＭＳ Ｐゴシック" pitchFamily="34" charset="-128"/>
              </a:rPr>
              <a:t> Cerf &amp; Bob Kahn: 2004 Turing Award for </a:t>
            </a:r>
            <a:br>
              <a:rPr lang="en-US" altLang="en-US" sz="2200" dirty="0" smtClean="0">
                <a:ea typeface="ＭＳ Ｐゴシック" pitchFamily="34" charset="-128"/>
              </a:rPr>
            </a:br>
            <a:r>
              <a:rPr lang="en-US" altLang="en-US" sz="2200" dirty="0" smtClean="0">
                <a:ea typeface="ＭＳ Ｐゴシック" pitchFamily="34" charset="-128"/>
              </a:rPr>
              <a:t>Internet architecture &amp; protocols, incl. TCP/IP</a:t>
            </a:r>
          </a:p>
          <a:p>
            <a:pPr eaLnBrk="1" hangingPunct="1"/>
            <a:endParaRPr lang="en-US" altLang="en-US" sz="2200" dirty="0" smtClean="0">
              <a:ea typeface="ＭＳ Ｐゴシック" pitchFamily="34" charset="-128"/>
            </a:endParaRPr>
          </a:p>
        </p:txBody>
      </p:sp>
      <p:grpSp>
        <p:nvGrpSpPr>
          <p:cNvPr id="2" name="Group 15"/>
          <p:cNvGrpSpPr>
            <a:grpSpLocks/>
          </p:cNvGrpSpPr>
          <p:nvPr/>
        </p:nvGrpSpPr>
        <p:grpSpPr bwMode="auto">
          <a:xfrm>
            <a:off x="2743200" y="5837237"/>
            <a:ext cx="1524000" cy="685800"/>
            <a:chOff x="2743200" y="5562600"/>
            <a:chExt cx="1524000" cy="685800"/>
          </a:xfrm>
        </p:grpSpPr>
        <p:sp>
          <p:nvSpPr>
            <p:cNvPr id="4" name="Can 3"/>
            <p:cNvSpPr>
              <a:spLocks noChangeArrowheads="1"/>
            </p:cNvSpPr>
            <p:nvPr/>
          </p:nvSpPr>
          <p:spPr bwMode="auto">
            <a:xfrm rot="5400000">
              <a:off x="3352800" y="4953000"/>
              <a:ext cx="304800" cy="1524000"/>
            </a:xfrm>
            <a:prstGeom prst="can">
              <a:avLst>
                <a:gd name="adj" fmla="val 25000"/>
              </a:avLst>
            </a:prstGeom>
            <a:gradFill rotWithShape="1">
              <a:gsLst>
                <a:gs pos="0">
                  <a:srgbClr val="CBFFFF"/>
                </a:gs>
                <a:gs pos="100000">
                  <a:srgbClr val="B5E5E9"/>
                </a:gs>
              </a:gsLst>
              <a:lin ang="5400000"/>
            </a:gra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mn-lt"/>
                <a:ea typeface="ＭＳ Ｐゴシック" charset="0"/>
                <a:cs typeface="ＭＳ Ｐゴシック" charset="0"/>
              </a:endParaRPr>
            </a:p>
          </p:txBody>
        </p:sp>
        <p:sp>
          <p:nvSpPr>
            <p:cNvPr id="5" name="Can 4"/>
            <p:cNvSpPr>
              <a:spLocks noChangeArrowheads="1"/>
            </p:cNvSpPr>
            <p:nvPr/>
          </p:nvSpPr>
          <p:spPr bwMode="auto">
            <a:xfrm rot="5400000">
              <a:off x="3352800" y="5334000"/>
              <a:ext cx="304800" cy="1524000"/>
            </a:xfrm>
            <a:prstGeom prst="can">
              <a:avLst>
                <a:gd name="adj" fmla="val 25000"/>
              </a:avLst>
            </a:prstGeom>
            <a:gradFill rotWithShape="1">
              <a:gsLst>
                <a:gs pos="0">
                  <a:srgbClr val="CBFFFF"/>
                </a:gs>
                <a:gs pos="100000">
                  <a:srgbClr val="B5E5E9"/>
                </a:gs>
              </a:gsLst>
              <a:lin ang="5400000"/>
            </a:gra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mn-lt"/>
                <a:ea typeface="ＭＳ Ｐゴシック" charset="0"/>
                <a:cs typeface="ＭＳ Ｐゴシック" charset="0"/>
              </a:endParaRPr>
            </a:p>
          </p:txBody>
        </p:sp>
        <p:sp>
          <p:nvSpPr>
            <p:cNvPr id="6" name="Right Arrow 5"/>
            <p:cNvSpPr>
              <a:spLocks noChangeArrowheads="1"/>
            </p:cNvSpPr>
            <p:nvPr/>
          </p:nvSpPr>
          <p:spPr bwMode="auto">
            <a:xfrm>
              <a:off x="3276600" y="5638800"/>
              <a:ext cx="457200" cy="152400"/>
            </a:xfrm>
            <a:prstGeom prst="rightArrow">
              <a:avLst>
                <a:gd name="adj1" fmla="val 50000"/>
                <a:gd name="adj2" fmla="val 50000"/>
              </a:avLst>
            </a:prstGeom>
            <a:solidFill>
              <a:schemeClr val="tx1"/>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mn-lt"/>
                <a:ea typeface="ＭＳ Ｐゴシック" charset="0"/>
                <a:cs typeface="ＭＳ Ｐゴシック" charset="0"/>
              </a:endParaRPr>
            </a:p>
          </p:txBody>
        </p:sp>
        <p:sp>
          <p:nvSpPr>
            <p:cNvPr id="7" name="Right Arrow 6"/>
            <p:cNvSpPr>
              <a:spLocks noChangeArrowheads="1"/>
            </p:cNvSpPr>
            <p:nvPr/>
          </p:nvSpPr>
          <p:spPr bwMode="auto">
            <a:xfrm flipH="1">
              <a:off x="3276600" y="6019800"/>
              <a:ext cx="457200" cy="152400"/>
            </a:xfrm>
            <a:prstGeom prst="rightArrow">
              <a:avLst>
                <a:gd name="adj1" fmla="val 50000"/>
                <a:gd name="adj2" fmla="val 50000"/>
              </a:avLst>
            </a:prstGeom>
            <a:solidFill>
              <a:schemeClr val="tx1"/>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mn-lt"/>
                <a:ea typeface="ＭＳ Ｐゴシック" charset="0"/>
                <a:cs typeface="ＭＳ Ｐゴシック" charset="0"/>
              </a:endParaRPr>
            </a:p>
          </p:txBody>
        </p:sp>
      </p:grpSp>
      <p:sp>
        <p:nvSpPr>
          <p:cNvPr id="12" name="TextBox 11"/>
          <p:cNvSpPr txBox="1">
            <a:spLocks noChangeArrowheads="1"/>
          </p:cNvSpPr>
          <p:nvPr/>
        </p:nvSpPr>
        <p:spPr bwMode="auto">
          <a:xfrm>
            <a:off x="4343400" y="5761037"/>
            <a:ext cx="1981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1800">
                <a:solidFill>
                  <a:srgbClr val="FF0000"/>
                </a:solidFill>
                <a:latin typeface="Lucida Sans Typewriter" pitchFamily="49" charset="0"/>
              </a:rPr>
              <a:t>GET /bears/ </a:t>
            </a:r>
          </a:p>
        </p:txBody>
      </p:sp>
      <p:sp>
        <p:nvSpPr>
          <p:cNvPr id="13" name="TextBox 12"/>
          <p:cNvSpPr txBox="1">
            <a:spLocks noChangeArrowheads="1"/>
          </p:cNvSpPr>
          <p:nvPr/>
        </p:nvSpPr>
        <p:spPr bwMode="auto">
          <a:xfrm>
            <a:off x="4343400" y="6218237"/>
            <a:ext cx="2514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1800">
                <a:solidFill>
                  <a:schemeClr val="accent2"/>
                </a:solidFill>
                <a:latin typeface="Lucida Sans Typewriter" pitchFamily="49" charset="0"/>
              </a:rPr>
              <a:t>HTTP/0.9 200 OK</a:t>
            </a:r>
          </a:p>
        </p:txBody>
      </p:sp>
      <p:sp>
        <p:nvSpPr>
          <p:cNvPr id="14" name="TextBox 13"/>
          <p:cNvSpPr txBox="1">
            <a:spLocks noChangeArrowheads="1"/>
          </p:cNvSpPr>
          <p:nvPr/>
        </p:nvSpPr>
        <p:spPr bwMode="auto">
          <a:xfrm>
            <a:off x="152400" y="6218237"/>
            <a:ext cx="2514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r" eaLnBrk="1" hangingPunct="1"/>
            <a:r>
              <a:rPr lang="en-US" altLang="en-US" sz="1800">
                <a:solidFill>
                  <a:schemeClr val="accent2"/>
                </a:solidFill>
                <a:latin typeface="Lucida Sans Typewriter" pitchFamily="49" charset="0"/>
              </a:rPr>
              <a:t>HTTP/0.9 200 OK</a:t>
            </a:r>
          </a:p>
        </p:txBody>
      </p:sp>
      <p:pic>
        <p:nvPicPr>
          <p:cNvPr id="15" name="Picture 14" descr="CerfKahn.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781800" y="4694237"/>
            <a:ext cx="2133600" cy="1935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387">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38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38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38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387">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7">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500"/>
                                        <p:tgtEl>
                                          <p:spTgt spid="9"/>
                                        </p:tgtEl>
                                      </p:cBhvr>
                                    </p:animEffec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34" fill="hold" nodeType="clickPar">
                      <p:stCondLst>
                        <p:cond delay="indefinite"/>
                      </p:stCondLst>
                      <p:childTnLst>
                        <p:par>
                          <p:cTn id="35" fill="hold" nodeType="withGroup">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wipe(left)">
                                      <p:cBhvr>
                                        <p:cTn id="38" dur="500"/>
                                        <p:tgtEl>
                                          <p:spTgt spid="12"/>
                                        </p:tgtEl>
                                      </p:cBhvr>
                                    </p:animEffect>
                                  </p:childTnLst>
                                  <p:subTnLst>
                                    <p:set>
                                      <p:cBhvr override="childStyle">
                                        <p:cTn dur="1" fill="hold" display="0" masterRel="nextClick" afterEffect="1"/>
                                        <p:tgtEl>
                                          <p:spTgt spid="12"/>
                                        </p:tgtEl>
                                        <p:attrNameLst>
                                          <p:attrName>style.visibility</p:attrName>
                                        </p:attrNameLst>
                                      </p:cBhvr>
                                      <p:to>
                                        <p:strVal val="hidden"/>
                                      </p:to>
                                    </p:set>
                                  </p:subTnLst>
                                </p:cTn>
                              </p:par>
                            </p:childTnLst>
                          </p:cTn>
                        </p:par>
                      </p:childTnLst>
                    </p:cTn>
                  </p:par>
                  <p:par>
                    <p:cTn id="39" fill="hold" nodeType="clickPar">
                      <p:stCondLst>
                        <p:cond delay="indefinite"/>
                      </p:stCondLst>
                      <p:childTnLst>
                        <p:par>
                          <p:cTn id="40" fill="hold" nodeType="withGroup">
                            <p:stCondLst>
                              <p:cond delay="0"/>
                            </p:stCondLst>
                            <p:childTnLst>
                              <p:par>
                                <p:cTn id="41" presetID="22" presetClass="entr" presetSubtype="2" fill="hold" grpId="0" nodeType="click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wipe(right)">
                                      <p:cBhvr>
                                        <p:cTn id="43" dur="500"/>
                                        <p:tgtEl>
                                          <p:spTgt spid="13"/>
                                        </p:tgtEl>
                                      </p:cBhvr>
                                    </p:animEffec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44" fill="hold" nodeType="clickPar">
                      <p:stCondLst>
                        <p:cond delay="indefinite"/>
                      </p:stCondLst>
                      <p:childTnLst>
                        <p:par>
                          <p:cTn id="45" fill="hold" nodeType="withGroup">
                            <p:stCondLst>
                              <p:cond delay="0"/>
                            </p:stCondLst>
                            <p:childTnLst>
                              <p:par>
                                <p:cTn id="46" presetID="22" presetClass="entr" presetSubtype="2" fill="hold" grpId="0" nodeType="click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ipe(right)">
                                      <p:cBhvr>
                                        <p:cTn id="4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6387" grpId="0" build="p"/>
      <p:bldP spid="12" grpId="0"/>
      <p:bldP spid="13" grpId="0"/>
      <p:bldP spid="1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p:cNvSpPr>
            <a:spLocks noGrp="1" noChangeArrowheads="1"/>
          </p:cNvSpPr>
          <p:nvPr>
            <p:ph type="title"/>
          </p:nvPr>
        </p:nvSpPr>
        <p:spPr/>
        <p:txBody>
          <a:bodyPr/>
          <a:lstStyle/>
          <a:p>
            <a:pPr eaLnBrk="1" hangingPunct="1"/>
            <a:r>
              <a:rPr lang="en-US" altLang="en-US" dirty="0" smtClean="0">
                <a:ea typeface="ＭＳ Ｐゴシック" pitchFamily="34" charset="-128"/>
              </a:rPr>
              <a:t>Web at 100,000 </a:t>
            </a:r>
            <a:r>
              <a:rPr lang="en-US" altLang="en-US" dirty="0">
                <a:ea typeface="ＭＳ Ｐゴシック" pitchFamily="34" charset="-128"/>
              </a:rPr>
              <a:t>F</a:t>
            </a:r>
            <a:r>
              <a:rPr lang="en-US" altLang="en-US" dirty="0" smtClean="0">
                <a:ea typeface="ＭＳ Ｐゴシック" pitchFamily="34" charset="-128"/>
              </a:rPr>
              <a:t>eet</a:t>
            </a:r>
          </a:p>
        </p:txBody>
      </p:sp>
      <p:sp>
        <p:nvSpPr>
          <p:cNvPr id="53250" name="Rectangle 3"/>
          <p:cNvSpPr>
            <a:spLocks noGrp="1" noChangeArrowheads="1"/>
          </p:cNvSpPr>
          <p:nvPr>
            <p:ph idx="1"/>
          </p:nvPr>
        </p:nvSpPr>
        <p:spPr/>
        <p:txBody>
          <a:bodyPr/>
          <a:lstStyle/>
          <a:p>
            <a:pPr eaLnBrk="1" hangingPunct="1"/>
            <a:r>
              <a:rPr lang="en-US" altLang="en-US" sz="2800" smtClean="0">
                <a:ea typeface="ＭＳ Ｐゴシック" pitchFamily="34" charset="-128"/>
              </a:rPr>
              <a:t>The web is a </a:t>
            </a:r>
            <a:r>
              <a:rPr lang="en-US" altLang="en-US" sz="2800" i="1" smtClean="0">
                <a:ea typeface="ＭＳ Ｐゴシック" pitchFamily="34" charset="-128"/>
              </a:rPr>
              <a:t>client/server </a:t>
            </a:r>
            <a:r>
              <a:rPr lang="en-US" altLang="en-US" sz="2800" smtClean="0">
                <a:ea typeface="ＭＳ Ｐゴシック" pitchFamily="34" charset="-128"/>
              </a:rPr>
              <a:t>architecture</a:t>
            </a:r>
          </a:p>
          <a:p>
            <a:pPr eaLnBrk="1" hangingPunct="1"/>
            <a:r>
              <a:rPr lang="en-US" altLang="en-US" sz="2800" smtClean="0">
                <a:ea typeface="ＭＳ Ｐゴシック" pitchFamily="34" charset="-128"/>
              </a:rPr>
              <a:t>It is fundamentally </a:t>
            </a:r>
            <a:r>
              <a:rPr lang="en-US" altLang="en-US" sz="2800" i="1" smtClean="0">
                <a:ea typeface="ＭＳ Ｐゴシック" pitchFamily="34" charset="-128"/>
              </a:rPr>
              <a:t>request/reply oriented</a:t>
            </a:r>
            <a:endParaRPr lang="en-US" altLang="en-US" sz="2800" smtClean="0">
              <a:ea typeface="ＭＳ Ｐゴシック" pitchFamily="34" charset="-128"/>
            </a:endParaRPr>
          </a:p>
          <a:p>
            <a:pPr eaLnBrk="1" hangingPunct="1"/>
            <a:r>
              <a:rPr lang="en-US" altLang="en-US" sz="2800" smtClean="0">
                <a:ea typeface="ＭＳ Ｐゴシック" pitchFamily="34" charset="-128"/>
              </a:rPr>
              <a:t>Domain Name System (DNS) is another kind of server that maps </a:t>
            </a:r>
            <a:r>
              <a:rPr lang="en-US" altLang="en-US" sz="2800" i="1" smtClean="0">
                <a:ea typeface="ＭＳ Ｐゴシック" pitchFamily="34" charset="-128"/>
              </a:rPr>
              <a:t>names </a:t>
            </a:r>
            <a:r>
              <a:rPr lang="en-US" altLang="en-US" sz="2800" smtClean="0">
                <a:ea typeface="ＭＳ Ｐゴシック" pitchFamily="34" charset="-128"/>
              </a:rPr>
              <a:t>to </a:t>
            </a:r>
            <a:r>
              <a:rPr lang="en-US" altLang="en-US" sz="2800" i="1" smtClean="0">
                <a:ea typeface="ＭＳ Ｐゴシック" pitchFamily="34" charset="-128"/>
              </a:rPr>
              <a:t>IP addresses</a:t>
            </a:r>
            <a:endParaRPr lang="en-US" altLang="en-US" sz="2800" smtClean="0">
              <a:ea typeface="ＭＳ Ｐゴシック" pitchFamily="34" charset="-128"/>
            </a:endParaRPr>
          </a:p>
        </p:txBody>
      </p:sp>
      <p:sp>
        <p:nvSpPr>
          <p:cNvPr id="53251" name="Rectangle 5"/>
          <p:cNvSpPr>
            <a:spLocks noChangeArrowheads="1"/>
          </p:cNvSpPr>
          <p:nvPr/>
        </p:nvSpPr>
        <p:spPr bwMode="auto">
          <a:xfrm>
            <a:off x="1158875" y="4241800"/>
            <a:ext cx="1657350" cy="627063"/>
          </a:xfrm>
          <a:prstGeom prst="rect">
            <a:avLst/>
          </a:prstGeom>
          <a:solidFill>
            <a:schemeClr val="accent2"/>
          </a:solidFill>
          <a:ln w="15875">
            <a:solidFill>
              <a:schemeClr val="accent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r"/>
            <a:r>
              <a:rPr lang="en-US" altLang="en-US" sz="2000">
                <a:solidFill>
                  <a:schemeClr val="accent1"/>
                </a:solidFill>
                <a:latin typeface="Times" pitchFamily="-84" charset="0"/>
              </a:rPr>
              <a:t>Web browser</a:t>
            </a:r>
          </a:p>
        </p:txBody>
      </p:sp>
      <p:grpSp>
        <p:nvGrpSpPr>
          <p:cNvPr id="53252" name="Group 6"/>
          <p:cNvGrpSpPr>
            <a:grpSpLocks/>
          </p:cNvGrpSpPr>
          <p:nvPr/>
        </p:nvGrpSpPr>
        <p:grpSpPr bwMode="auto">
          <a:xfrm>
            <a:off x="6070600" y="4241800"/>
            <a:ext cx="1657350" cy="627063"/>
            <a:chOff x="3842" y="1765"/>
            <a:chExt cx="1044" cy="395"/>
          </a:xfrm>
        </p:grpSpPr>
        <p:sp>
          <p:nvSpPr>
            <p:cNvPr id="53264" name="Rectangle 7"/>
            <p:cNvSpPr>
              <a:spLocks noChangeArrowheads="1"/>
            </p:cNvSpPr>
            <p:nvPr/>
          </p:nvSpPr>
          <p:spPr bwMode="auto">
            <a:xfrm>
              <a:off x="3842" y="1765"/>
              <a:ext cx="1044" cy="395"/>
            </a:xfrm>
            <a:prstGeom prst="rect">
              <a:avLst/>
            </a:prstGeom>
            <a:solidFill>
              <a:schemeClr val="accent2"/>
            </a:solidFill>
            <a:ln w="15875">
              <a:solidFill>
                <a:schemeClr val="accent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r"/>
              <a:r>
                <a:rPr lang="en-US" altLang="en-US" sz="2000">
                  <a:solidFill>
                    <a:schemeClr val="accent1"/>
                  </a:solidFill>
                  <a:latin typeface="Times" pitchFamily="-84" charset="0"/>
                </a:rPr>
                <a:t>Web site</a:t>
              </a:r>
            </a:p>
          </p:txBody>
        </p:sp>
        <p:pic>
          <p:nvPicPr>
            <p:cNvPr id="53265"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12" y="1769"/>
              <a:ext cx="241" cy="33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pic>
      </p:grpSp>
      <p:grpSp>
        <p:nvGrpSpPr>
          <p:cNvPr id="53253" name="Group 18"/>
          <p:cNvGrpSpPr>
            <a:grpSpLocks/>
          </p:cNvGrpSpPr>
          <p:nvPr/>
        </p:nvGrpSpPr>
        <p:grpSpPr bwMode="auto">
          <a:xfrm>
            <a:off x="3362325" y="4011613"/>
            <a:ext cx="2200275" cy="1322387"/>
            <a:chOff x="2118" y="2239"/>
            <a:chExt cx="1386" cy="833"/>
          </a:xfrm>
        </p:grpSpPr>
        <p:sp>
          <p:nvSpPr>
            <p:cNvPr id="53259" name="Oval 11"/>
            <p:cNvSpPr>
              <a:spLocks noChangeArrowheads="1"/>
            </p:cNvSpPr>
            <p:nvPr/>
          </p:nvSpPr>
          <p:spPr bwMode="auto">
            <a:xfrm>
              <a:off x="2118" y="2375"/>
              <a:ext cx="666" cy="450"/>
            </a:xfrm>
            <a:prstGeom prst="ellipse">
              <a:avLst/>
            </a:prstGeom>
            <a:solidFill>
              <a:schemeClr val="hlink"/>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53260" name="Oval 12"/>
            <p:cNvSpPr>
              <a:spLocks noChangeArrowheads="1"/>
            </p:cNvSpPr>
            <p:nvPr/>
          </p:nvSpPr>
          <p:spPr bwMode="auto">
            <a:xfrm>
              <a:off x="2229" y="2623"/>
              <a:ext cx="666" cy="449"/>
            </a:xfrm>
            <a:prstGeom prst="ellipse">
              <a:avLst/>
            </a:prstGeom>
            <a:solidFill>
              <a:schemeClr val="hlink"/>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53261" name="Oval 13"/>
            <p:cNvSpPr>
              <a:spLocks noChangeArrowheads="1"/>
            </p:cNvSpPr>
            <p:nvPr/>
          </p:nvSpPr>
          <p:spPr bwMode="auto">
            <a:xfrm>
              <a:off x="2838" y="2384"/>
              <a:ext cx="666" cy="450"/>
            </a:xfrm>
            <a:prstGeom prst="ellipse">
              <a:avLst/>
            </a:prstGeom>
            <a:solidFill>
              <a:schemeClr val="hlink"/>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53262" name="Oval 14"/>
            <p:cNvSpPr>
              <a:spLocks noChangeArrowheads="1"/>
            </p:cNvSpPr>
            <p:nvPr/>
          </p:nvSpPr>
          <p:spPr bwMode="auto">
            <a:xfrm>
              <a:off x="2561" y="2239"/>
              <a:ext cx="666" cy="449"/>
            </a:xfrm>
            <a:prstGeom prst="ellipse">
              <a:avLst/>
            </a:prstGeom>
            <a:solidFill>
              <a:schemeClr val="hlink"/>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53263" name="Oval 15"/>
            <p:cNvSpPr>
              <a:spLocks noChangeArrowheads="1"/>
            </p:cNvSpPr>
            <p:nvPr/>
          </p:nvSpPr>
          <p:spPr bwMode="auto">
            <a:xfrm>
              <a:off x="2663" y="2612"/>
              <a:ext cx="666" cy="449"/>
            </a:xfrm>
            <a:prstGeom prst="ellipse">
              <a:avLst/>
            </a:prstGeom>
            <a:solidFill>
              <a:schemeClr val="hlink"/>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grpSp>
      <p:sp>
        <p:nvSpPr>
          <p:cNvPr id="13322" name="Line 4"/>
          <p:cNvSpPr>
            <a:spLocks noChangeShapeType="1"/>
          </p:cNvSpPr>
          <p:nvPr/>
        </p:nvSpPr>
        <p:spPr bwMode="auto">
          <a:xfrm>
            <a:off x="2824163" y="4562475"/>
            <a:ext cx="3182937" cy="0"/>
          </a:xfrm>
          <a:prstGeom prst="line">
            <a:avLst/>
          </a:prstGeom>
          <a:noFill/>
          <a:ln w="28575">
            <a:solidFill>
              <a:schemeClr val="tx1"/>
            </a:solidFill>
            <a:round/>
            <a:headEnd type="triangle" w="lg" len="lg"/>
            <a:tailEnd/>
          </a:ln>
          <a:extLst>
            <a:ext uri="{909E8E84-426E-40DD-AFC4-6F175D3DCCD1}">
              <a14:hiddenFill xmlns:a14="http://schemas.microsoft.com/office/drawing/2010/main">
                <a:noFill/>
              </a14:hiddenFill>
            </a:ext>
          </a:extLst>
        </p:spPr>
        <p:txBody>
          <a:bodyPr wrap="none" anchor="ctr"/>
          <a:lstStyle/>
          <a:p>
            <a:endParaRPr lang="en-US"/>
          </a:p>
        </p:txBody>
      </p:sp>
      <p:sp>
        <p:nvSpPr>
          <p:cNvPr id="26" name="Line 4"/>
          <p:cNvSpPr>
            <a:spLocks noChangeShapeType="1"/>
          </p:cNvSpPr>
          <p:nvPr/>
        </p:nvSpPr>
        <p:spPr bwMode="auto">
          <a:xfrm>
            <a:off x="2819400" y="4419600"/>
            <a:ext cx="3182938" cy="0"/>
          </a:xfrm>
          <a:prstGeom prst="line">
            <a:avLst/>
          </a:prstGeom>
          <a:noFill/>
          <a:ln w="28575">
            <a:solidFill>
              <a:schemeClr val="tx1"/>
            </a:solidFill>
            <a:round/>
            <a:headEnd/>
            <a:tailEnd type="triangle" w="lg" len="lg"/>
          </a:ln>
          <a:extLst>
            <a:ext uri="{909E8E84-426E-40DD-AFC4-6F175D3DCCD1}">
              <a14:hiddenFill xmlns:a14="http://schemas.microsoft.com/office/drawing/2010/main">
                <a:noFill/>
              </a14:hiddenFill>
            </a:ext>
          </a:extLst>
        </p:spPr>
        <p:txBody>
          <a:bodyPr wrap="none" anchor="ctr"/>
          <a:lstStyle/>
          <a:p>
            <a:endParaRPr lang="en-US"/>
          </a:p>
        </p:txBody>
      </p:sp>
      <p:sp>
        <p:nvSpPr>
          <p:cNvPr id="53256" name="Rectangle 17"/>
          <p:cNvSpPr>
            <a:spLocks noChangeArrowheads="1"/>
          </p:cNvSpPr>
          <p:nvPr/>
        </p:nvSpPr>
        <p:spPr bwMode="auto">
          <a:xfrm>
            <a:off x="3657600" y="5240338"/>
            <a:ext cx="1657350" cy="627062"/>
          </a:xfrm>
          <a:prstGeom prst="rect">
            <a:avLst/>
          </a:prstGeom>
          <a:solidFill>
            <a:srgbClr val="5351F9"/>
          </a:solidFill>
          <a:ln w="15875">
            <a:solidFill>
              <a:schemeClr val="accent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r"/>
            <a:r>
              <a:rPr lang="en-US" altLang="en-US" sz="2000">
                <a:solidFill>
                  <a:schemeClr val="accent1"/>
                </a:solidFill>
                <a:latin typeface="Times" pitchFamily="-84" charset="0"/>
              </a:rPr>
              <a:t>DNS server</a:t>
            </a:r>
          </a:p>
        </p:txBody>
      </p:sp>
      <p:cxnSp>
        <p:nvCxnSpPr>
          <p:cNvPr id="18" name="AutoShape 24"/>
          <p:cNvCxnSpPr>
            <a:cxnSpLocks noChangeShapeType="1"/>
          </p:cNvCxnSpPr>
          <p:nvPr/>
        </p:nvCxnSpPr>
        <p:spPr bwMode="auto">
          <a:xfrm>
            <a:off x="2819400" y="4724400"/>
            <a:ext cx="1981200" cy="533400"/>
          </a:xfrm>
          <a:prstGeom prst="curvedConnector3">
            <a:avLst>
              <a:gd name="adj1" fmla="val 101102"/>
            </a:avLst>
          </a:prstGeom>
          <a:noFill/>
          <a:ln w="28575">
            <a:solidFill>
              <a:srgbClr val="FF0000"/>
            </a:solidFill>
            <a:round/>
            <a:headEnd/>
            <a:tailEnd type="triangle" w="lg" len="lg"/>
          </a:ln>
          <a:extLst>
            <a:ext uri="{909E8E84-426E-40DD-AFC4-6F175D3DCCD1}">
              <a14:hiddenFill xmlns:a14="http://schemas.microsoft.com/office/drawing/2010/main">
                <a:noFill/>
              </a14:hiddenFill>
            </a:ext>
          </a:extLst>
        </p:spPr>
      </p:cxnSp>
      <p:cxnSp>
        <p:nvCxnSpPr>
          <p:cNvPr id="19" name="AutoShape 24"/>
          <p:cNvCxnSpPr>
            <a:cxnSpLocks noChangeShapeType="1"/>
            <a:endCxn id="53256" idx="0"/>
          </p:cNvCxnSpPr>
          <p:nvPr/>
        </p:nvCxnSpPr>
        <p:spPr bwMode="auto">
          <a:xfrm>
            <a:off x="2819400" y="4800600"/>
            <a:ext cx="1666875" cy="439738"/>
          </a:xfrm>
          <a:prstGeom prst="curvedConnector2">
            <a:avLst/>
          </a:prstGeom>
          <a:noFill/>
          <a:ln w="28575">
            <a:solidFill>
              <a:srgbClr val="FF0000"/>
            </a:solidFill>
            <a:round/>
            <a:headEnd type="triangle" w="lg" len="lg"/>
            <a:tailEnd/>
          </a:ln>
          <a:extLst>
            <a:ext uri="{909E8E84-426E-40DD-AFC4-6F175D3DCCD1}">
              <a14:hiddenFill xmlns:a14="http://schemas.microsoft.com/office/drawing/2010/main">
                <a:noFill/>
              </a14:hiddenFill>
            </a:ex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down)">
                                      <p:cBhvr>
                                        <p:cTn id="12" dur="500"/>
                                        <p:tgtEl>
                                          <p:spTgt spid="19"/>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left)">
                                      <p:cBhvr>
                                        <p:cTn id="17" dur="500"/>
                                        <p:tgtEl>
                                          <p:spTgt spid="2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2" fill="hold" grpId="0" nodeType="clickEffect">
                                  <p:stCondLst>
                                    <p:cond delay="0"/>
                                  </p:stCondLst>
                                  <p:childTnLst>
                                    <p:set>
                                      <p:cBhvr>
                                        <p:cTn id="21" dur="1" fill="hold">
                                          <p:stCondLst>
                                            <p:cond delay="0"/>
                                          </p:stCondLst>
                                        </p:cTn>
                                        <p:tgtEl>
                                          <p:spTgt spid="13322"/>
                                        </p:tgtEl>
                                        <p:attrNameLst>
                                          <p:attrName>style.visibility</p:attrName>
                                        </p:attrNameLst>
                                      </p:cBhvr>
                                      <p:to>
                                        <p:strVal val="visible"/>
                                      </p:to>
                                    </p:set>
                                    <p:animEffect transition="in" filter="wipe(right)">
                                      <p:cBhvr>
                                        <p:cTn id="22" dur="500"/>
                                        <p:tgtEl>
                                          <p:spTgt spid="133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22" grpId="0" animBg="1"/>
      <p:bldP spid="2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p:cNvSpPr>
            <a:spLocks noGrp="1"/>
          </p:cNvSpPr>
          <p:nvPr>
            <p:ph type="title"/>
          </p:nvPr>
        </p:nvSpPr>
        <p:spPr/>
        <p:txBody>
          <a:bodyPr/>
          <a:lstStyle/>
          <a:p>
            <a:pPr eaLnBrk="1" hangingPunct="1"/>
            <a:r>
              <a:rPr lang="en-US" altLang="en-US" sz="3200" dirty="0" smtClean="0">
                <a:ea typeface="ＭＳ Ｐゴシック" pitchFamily="34" charset="-128"/>
              </a:rPr>
              <a:t>Now </a:t>
            </a:r>
            <a:r>
              <a:rPr lang="en-US" altLang="en-US" sz="3200" dirty="0">
                <a:ea typeface="ＭＳ Ｐゴシック" pitchFamily="34" charset="-128"/>
              </a:rPr>
              <a:t>T</a:t>
            </a:r>
            <a:r>
              <a:rPr lang="en-US" altLang="en-US" sz="3200" dirty="0" smtClean="0">
                <a:ea typeface="ＭＳ Ｐゴシック" pitchFamily="34" charset="-128"/>
              </a:rPr>
              <a:t>hat We’</a:t>
            </a:r>
            <a:r>
              <a:rPr lang="en-US" altLang="ja-JP" sz="3200" dirty="0" smtClean="0">
                <a:ea typeface="ＭＳ Ｐゴシック" pitchFamily="34" charset="-128"/>
              </a:rPr>
              <a:t>re </a:t>
            </a:r>
            <a:r>
              <a:rPr lang="en-US" altLang="ja-JP" sz="3200" dirty="0">
                <a:ea typeface="ＭＳ Ｐゴシック" pitchFamily="34" charset="-128"/>
              </a:rPr>
              <a:t>T</a:t>
            </a:r>
            <a:r>
              <a:rPr lang="en-US" altLang="ja-JP" sz="3200" dirty="0" smtClean="0">
                <a:ea typeface="ＭＳ Ｐゴシック" pitchFamily="34" charset="-128"/>
              </a:rPr>
              <a:t>alking, What </a:t>
            </a:r>
            <a:r>
              <a:rPr lang="en-US" altLang="ja-JP" sz="3200" dirty="0">
                <a:ea typeface="ＭＳ Ｐゴシック" pitchFamily="34" charset="-128"/>
              </a:rPr>
              <a:t>D</a:t>
            </a:r>
            <a:r>
              <a:rPr lang="en-US" altLang="ja-JP" sz="3200" dirty="0" smtClean="0">
                <a:ea typeface="ＭＳ Ｐゴシック" pitchFamily="34" charset="-128"/>
              </a:rPr>
              <a:t>o </a:t>
            </a:r>
            <a:r>
              <a:rPr lang="en-US" altLang="ja-JP" sz="3200" dirty="0">
                <a:ea typeface="ＭＳ Ｐゴシック" pitchFamily="34" charset="-128"/>
              </a:rPr>
              <a:t>W</a:t>
            </a:r>
            <a:r>
              <a:rPr lang="en-US" altLang="ja-JP" sz="3200" dirty="0" smtClean="0">
                <a:ea typeface="ＭＳ Ｐゴシック" pitchFamily="34" charset="-128"/>
              </a:rPr>
              <a:t>e </a:t>
            </a:r>
            <a:r>
              <a:rPr lang="en-US" altLang="ja-JP" sz="3200" dirty="0">
                <a:ea typeface="ＭＳ Ｐゴシック" pitchFamily="34" charset="-128"/>
              </a:rPr>
              <a:t>S</a:t>
            </a:r>
            <a:r>
              <a:rPr lang="en-US" altLang="ja-JP" sz="3200" dirty="0" smtClean="0">
                <a:ea typeface="ＭＳ Ｐゴシック" pitchFamily="34" charset="-128"/>
              </a:rPr>
              <a:t>ay?</a:t>
            </a:r>
            <a:br>
              <a:rPr lang="en-US" altLang="ja-JP" sz="3200" dirty="0" smtClean="0">
                <a:ea typeface="ＭＳ Ｐゴシック" pitchFamily="34" charset="-128"/>
              </a:rPr>
            </a:br>
            <a:r>
              <a:rPr lang="en-US" altLang="ja-JP" sz="4000" dirty="0" smtClean="0">
                <a:ea typeface="ＭＳ Ｐゴシック" pitchFamily="34" charset="-128"/>
              </a:rPr>
              <a:t>Hypertext Transfer Protocol (HTTP)</a:t>
            </a:r>
            <a:endParaRPr lang="en-US" altLang="en-US" sz="4000" dirty="0" smtClean="0">
              <a:ea typeface="ＭＳ Ｐゴシック" pitchFamily="34" charset="-128"/>
            </a:endParaRPr>
          </a:p>
        </p:txBody>
      </p:sp>
      <p:sp>
        <p:nvSpPr>
          <p:cNvPr id="55298" name="Content Placeholder 2"/>
          <p:cNvSpPr>
            <a:spLocks noGrp="1"/>
          </p:cNvSpPr>
          <p:nvPr>
            <p:ph idx="1"/>
          </p:nvPr>
        </p:nvSpPr>
        <p:spPr>
          <a:xfrm>
            <a:off x="304800" y="1219200"/>
            <a:ext cx="8610600" cy="4754563"/>
          </a:xfrm>
        </p:spPr>
        <p:txBody>
          <a:bodyPr/>
          <a:lstStyle/>
          <a:p>
            <a:pPr eaLnBrk="1" hangingPunct="1"/>
            <a:r>
              <a:rPr lang="en-US" altLang="en-US" sz="2800" smtClean="0">
                <a:ea typeface="ＭＳ Ｐゴシック" pitchFamily="34" charset="-128"/>
              </a:rPr>
              <a:t>an </a:t>
            </a:r>
            <a:r>
              <a:rPr lang="en-US" altLang="en-US" sz="2800" i="1" smtClean="0">
                <a:ea typeface="ＭＳ Ｐゴシック" pitchFamily="34" charset="-128"/>
              </a:rPr>
              <a:t>ASCII-based request/reply protocol </a:t>
            </a:r>
            <a:r>
              <a:rPr lang="en-US" altLang="en-US" sz="2800" smtClean="0">
                <a:ea typeface="ＭＳ Ｐゴシック" pitchFamily="34" charset="-128"/>
              </a:rPr>
              <a:t>for transferring information on the Web</a:t>
            </a:r>
          </a:p>
          <a:p>
            <a:pPr eaLnBrk="1" hangingPunct="1"/>
            <a:r>
              <a:rPr lang="en-US" altLang="en-US" sz="2800" i="1" smtClean="0">
                <a:ea typeface="ＭＳ Ｐゴシック" pitchFamily="34" charset="-128"/>
              </a:rPr>
              <a:t>HTTP request </a:t>
            </a:r>
            <a:r>
              <a:rPr lang="en-US" altLang="en-US" sz="2800" smtClean="0">
                <a:ea typeface="ＭＳ Ｐゴシック" pitchFamily="34" charset="-128"/>
              </a:rPr>
              <a:t>includes:</a:t>
            </a:r>
          </a:p>
          <a:p>
            <a:pPr lvl="1" eaLnBrk="1" hangingPunct="1"/>
            <a:r>
              <a:rPr lang="en-US" altLang="en-US" i="1" smtClean="0">
                <a:ea typeface="ＭＳ Ｐゴシック" pitchFamily="34" charset="-128"/>
              </a:rPr>
              <a:t>request method </a:t>
            </a:r>
            <a:r>
              <a:rPr lang="en-US" altLang="en-US" smtClean="0">
                <a:ea typeface="ＭＳ Ｐゴシック" pitchFamily="34" charset="-128"/>
              </a:rPr>
              <a:t>(</a:t>
            </a:r>
            <a:r>
              <a:rPr lang="en-US" altLang="en-US" sz="2400" smtClean="0">
                <a:solidFill>
                  <a:srgbClr val="333399"/>
                </a:solidFill>
                <a:latin typeface="Lucida Sans Typewriter" pitchFamily="49" charset="0"/>
                <a:ea typeface="ＭＳ Ｐゴシック" pitchFamily="34" charset="-128"/>
              </a:rPr>
              <a:t>GET, POST</a:t>
            </a:r>
            <a:r>
              <a:rPr lang="en-US" altLang="en-US" smtClean="0">
                <a:ea typeface="ＭＳ Ｐゴシック" pitchFamily="34" charset="-128"/>
              </a:rPr>
              <a:t>, etc.)</a:t>
            </a:r>
          </a:p>
          <a:p>
            <a:pPr lvl="1" eaLnBrk="1" hangingPunct="1"/>
            <a:r>
              <a:rPr lang="en-US" altLang="en-US" smtClean="0">
                <a:ea typeface="ＭＳ Ｐゴシック" pitchFamily="34" charset="-128"/>
              </a:rPr>
              <a:t>Uniform Resource Identifier (URI)</a:t>
            </a:r>
          </a:p>
          <a:p>
            <a:pPr lvl="1" eaLnBrk="1" hangingPunct="1"/>
            <a:r>
              <a:rPr lang="en-US" altLang="en-US" smtClean="0">
                <a:ea typeface="ＭＳ Ｐゴシック" pitchFamily="34" charset="-128"/>
              </a:rPr>
              <a:t>HTTP protocol version understood by the client</a:t>
            </a:r>
          </a:p>
          <a:p>
            <a:pPr lvl="1" eaLnBrk="1" hangingPunct="1"/>
            <a:r>
              <a:rPr lang="en-US" altLang="en-US" i="1" smtClean="0">
                <a:ea typeface="ＭＳ Ｐゴシック" pitchFamily="34" charset="-128"/>
              </a:rPr>
              <a:t>headers—</a:t>
            </a:r>
            <a:r>
              <a:rPr lang="en-US" altLang="en-US" smtClean="0">
                <a:ea typeface="ＭＳ Ｐゴシック" pitchFamily="34" charset="-128"/>
              </a:rPr>
              <a:t>extra info regarding transfer request</a:t>
            </a:r>
          </a:p>
          <a:p>
            <a:pPr eaLnBrk="1" hangingPunct="1"/>
            <a:r>
              <a:rPr lang="en-US" altLang="en-US" sz="2800" i="1" smtClean="0">
                <a:ea typeface="ＭＳ Ｐゴシック" pitchFamily="34" charset="-128"/>
              </a:rPr>
              <a:t>HTTP response </a:t>
            </a:r>
            <a:r>
              <a:rPr lang="en-US" altLang="en-US" sz="2800" smtClean="0">
                <a:ea typeface="ＭＳ Ｐゴシック" pitchFamily="34" charset="-128"/>
              </a:rPr>
              <a:t>from server</a:t>
            </a:r>
          </a:p>
          <a:p>
            <a:pPr lvl="1" eaLnBrk="1" hangingPunct="1"/>
            <a:r>
              <a:rPr lang="en-US" altLang="en-US" sz="2400" smtClean="0">
                <a:ea typeface="ＭＳ Ｐゴシック" pitchFamily="34" charset="-128"/>
              </a:rPr>
              <a:t>Protocol version &amp; Status code =&gt;</a:t>
            </a:r>
          </a:p>
          <a:p>
            <a:pPr lvl="1" eaLnBrk="1" hangingPunct="1"/>
            <a:r>
              <a:rPr lang="en-US" altLang="en-US" sz="2400" smtClean="0">
                <a:ea typeface="ＭＳ Ｐゴシック" pitchFamily="34" charset="-128"/>
              </a:rPr>
              <a:t>Response headers</a:t>
            </a:r>
          </a:p>
          <a:p>
            <a:pPr lvl="1" eaLnBrk="1" hangingPunct="1"/>
            <a:r>
              <a:rPr lang="en-US" altLang="en-US" sz="2400" smtClean="0">
                <a:ea typeface="ＭＳ Ｐゴシック" pitchFamily="34" charset="-128"/>
              </a:rPr>
              <a:t>Response body</a:t>
            </a:r>
          </a:p>
        </p:txBody>
      </p:sp>
      <p:sp>
        <p:nvSpPr>
          <p:cNvPr id="55299" name="TextBox 3"/>
          <p:cNvSpPr txBox="1">
            <a:spLocks noChangeArrowheads="1"/>
          </p:cNvSpPr>
          <p:nvPr/>
        </p:nvSpPr>
        <p:spPr bwMode="auto">
          <a:xfrm>
            <a:off x="5943600" y="4691063"/>
            <a:ext cx="3048000" cy="1938337"/>
          </a:xfrm>
          <a:prstGeom prst="rect">
            <a:avLst/>
          </a:prstGeom>
          <a:solidFill>
            <a:srgbClr val="BBE0E3"/>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b="1">
                <a:latin typeface="Times" pitchFamily="-84" charset="0"/>
              </a:rPr>
              <a:t>HTTP status codes:</a:t>
            </a:r>
          </a:p>
          <a:p>
            <a:pPr eaLnBrk="1" hangingPunct="1"/>
            <a:r>
              <a:rPr lang="en-US" altLang="en-US">
                <a:latin typeface="Times" pitchFamily="-84" charset="0"/>
              </a:rPr>
              <a:t>2xx — </a:t>
            </a:r>
            <a:r>
              <a:rPr lang="en-US" altLang="en-US" i="1">
                <a:latin typeface="Times" pitchFamily="-84" charset="0"/>
              </a:rPr>
              <a:t>all is well</a:t>
            </a:r>
          </a:p>
          <a:p>
            <a:pPr eaLnBrk="1" hangingPunct="1"/>
            <a:r>
              <a:rPr lang="en-US" altLang="en-US">
                <a:latin typeface="Times" pitchFamily="-84" charset="0"/>
              </a:rPr>
              <a:t>3xx — </a:t>
            </a:r>
            <a:r>
              <a:rPr lang="en-US" altLang="en-US" i="1">
                <a:latin typeface="Times" pitchFamily="-84" charset="0"/>
              </a:rPr>
              <a:t>resource moved</a:t>
            </a:r>
          </a:p>
          <a:p>
            <a:pPr eaLnBrk="1" hangingPunct="1"/>
            <a:r>
              <a:rPr lang="en-US" altLang="en-US">
                <a:latin typeface="Times" pitchFamily="-84" charset="0"/>
              </a:rPr>
              <a:t>4xx — </a:t>
            </a:r>
            <a:r>
              <a:rPr lang="en-US" altLang="en-US" i="1">
                <a:latin typeface="Times" pitchFamily="-84" charset="0"/>
              </a:rPr>
              <a:t>access problem</a:t>
            </a:r>
          </a:p>
          <a:p>
            <a:pPr eaLnBrk="1" hangingPunct="1"/>
            <a:r>
              <a:rPr lang="en-US" altLang="en-US">
                <a:latin typeface="Times" pitchFamily="-84" charset="0"/>
              </a:rPr>
              <a:t>5xx — </a:t>
            </a:r>
            <a:r>
              <a:rPr lang="en-US" altLang="en-US" i="1">
                <a:latin typeface="Times" pitchFamily="-84" charset="0"/>
              </a:rPr>
              <a:t>server error</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B82656C-D56F-4855-93F0-2D05C4AC586F}" type="slidenum">
              <a:rPr lang="en-US" altLang="en-US" sz="1400">
                <a:latin typeface="Helvetica" pitchFamily="-84" charset="0"/>
              </a:rPr>
              <a:pPr eaLnBrk="1" hangingPunct="1"/>
              <a:t>37</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a:solidFill>
                  <a:schemeClr val="bg1"/>
                </a:solidFill>
                <a:latin typeface="Arial Black"/>
                <a:ea typeface="+mn-ea"/>
                <a:cs typeface="Arial Black"/>
              </a:rPr>
              <a:t>END</a:t>
            </a:r>
          </a:p>
        </p:txBody>
      </p:sp>
      <p:sp>
        <p:nvSpPr>
          <p:cNvPr id="44035" name="Title 7"/>
          <p:cNvSpPr>
            <a:spLocks noGrp="1"/>
          </p:cNvSpPr>
          <p:nvPr>
            <p:ph type="ctrTitle"/>
          </p:nvPr>
        </p:nvSpPr>
        <p:spPr/>
        <p:txBody>
          <a:bodyPr/>
          <a:lstStyle/>
          <a:p>
            <a:endParaRPr lang="en-US" altLang="en-US" smtClean="0">
              <a:ea typeface="ＭＳ Ｐゴシック" pitchFamily="34" charset="-128"/>
            </a:endParaRPr>
          </a:p>
        </p:txBody>
      </p:sp>
    </p:spTree>
    <p:extLst>
      <p:ext uri="{BB962C8B-B14F-4D97-AF65-F5344CB8AC3E}">
        <p14:creationId xmlns:p14="http://schemas.microsoft.com/office/powerpoint/2010/main" val="358062549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extBox 3"/>
          <p:cNvSpPr txBox="1">
            <a:spLocks noChangeArrowheads="1"/>
          </p:cNvSpPr>
          <p:nvPr/>
        </p:nvSpPr>
        <p:spPr bwMode="auto">
          <a:xfrm>
            <a:off x="1371600" y="32400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ln>
                  <a:solidFill>
                    <a:schemeClr val="tx1"/>
                  </a:solidFill>
                </a:ln>
                <a:solidFill>
                  <a:srgbClr val="66FF33"/>
                </a:solidFill>
              </a:rPr>
              <a:t>HTTP &gt; TCP &gt; IP</a:t>
            </a:r>
            <a:endParaRPr lang="en-US" altLang="en-US" sz="2800" b="1" dirty="0">
              <a:ln>
                <a:solidFill>
                  <a:schemeClr val="tx1"/>
                </a:solidFill>
              </a:ln>
              <a:solidFill>
                <a:srgbClr val="66FF33"/>
              </a:solidFill>
              <a:latin typeface="Symbol" pitchFamily="18" charset="2"/>
            </a:endParaRPr>
          </a:p>
        </p:txBody>
      </p:sp>
      <p:sp>
        <p:nvSpPr>
          <p:cNvPr id="57346" name="TextBox 4"/>
          <p:cNvSpPr txBox="1">
            <a:spLocks noChangeArrowheads="1"/>
          </p:cNvSpPr>
          <p:nvPr/>
        </p:nvSpPr>
        <p:spPr bwMode="auto">
          <a:xfrm>
            <a:off x="1371600" y="41544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99CC00"/>
                </a:solidFill>
              </a:rPr>
              <a:t>TCP &gt; DNS</a:t>
            </a:r>
            <a:endParaRPr lang="en-US" altLang="en-US" sz="2800" b="1" dirty="0">
              <a:solidFill>
                <a:srgbClr val="99CC00"/>
              </a:solidFill>
              <a:latin typeface="Symbol" pitchFamily="18" charset="2"/>
            </a:endParaRPr>
          </a:p>
        </p:txBody>
      </p:sp>
      <p:sp>
        <p:nvSpPr>
          <p:cNvPr id="57347" name="TextBox 5"/>
          <p:cNvSpPr txBox="1">
            <a:spLocks noChangeArrowheads="1"/>
          </p:cNvSpPr>
          <p:nvPr/>
        </p:nvSpPr>
        <p:spPr bwMode="auto">
          <a:xfrm>
            <a:off x="1371600" y="50688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6699"/>
                </a:solidFill>
              </a:rPr>
              <a:t>All the above are correct</a:t>
            </a:r>
            <a:endParaRPr lang="en-US" altLang="en-US" sz="2800" b="1" dirty="0">
              <a:solidFill>
                <a:srgbClr val="FF6699"/>
              </a:solidFill>
              <a:latin typeface="Symbol" pitchFamily="18" charset="2"/>
            </a:endParaRPr>
          </a:p>
        </p:txBody>
      </p:sp>
      <p:grpSp>
        <p:nvGrpSpPr>
          <p:cNvPr id="57348" name="Group 10"/>
          <p:cNvGrpSpPr>
            <a:grpSpLocks/>
          </p:cNvGrpSpPr>
          <p:nvPr/>
        </p:nvGrpSpPr>
        <p:grpSpPr bwMode="auto">
          <a:xfrm>
            <a:off x="960438" y="2325688"/>
            <a:ext cx="7116762" cy="523875"/>
            <a:chOff x="960651" y="1743729"/>
            <a:chExt cx="7116549" cy="392423"/>
          </a:xfrm>
        </p:grpSpPr>
        <p:sp>
          <p:nvSpPr>
            <p:cNvPr id="57354" name="TextBox 2"/>
            <p:cNvSpPr txBox="1">
              <a:spLocks noChangeArrowheads="1"/>
            </p:cNvSpPr>
            <p:nvPr/>
          </p:nvSpPr>
          <p:spPr bwMode="auto">
            <a:xfrm>
              <a:off x="1371600" y="1743729"/>
              <a:ext cx="6705600" cy="392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9900"/>
                  </a:solidFill>
                </a:rPr>
                <a:t>DNS &gt; IP</a:t>
              </a:r>
              <a:endParaRPr lang="en-US" altLang="en-US" sz="2800" b="1" dirty="0">
                <a:solidFill>
                  <a:srgbClr val="FF9900"/>
                </a:solidFill>
                <a:latin typeface="Symbol" pitchFamily="18" charset="2"/>
              </a:endParaRPr>
            </a:p>
          </p:txBody>
        </p:sp>
        <p:sp>
          <p:nvSpPr>
            <p:cNvPr id="57355" name="Rectangle 6"/>
            <p:cNvSpPr>
              <a:spLocks noChangeArrowheads="1"/>
            </p:cNvSpPr>
            <p:nvPr/>
          </p:nvSpPr>
          <p:spPr bwMode="auto">
            <a:xfrm>
              <a:off x="960651" y="1809750"/>
              <a:ext cx="41549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grpSp>
      <p:sp>
        <p:nvSpPr>
          <p:cNvPr id="57349" name="Rectangle 7"/>
          <p:cNvSpPr>
            <a:spLocks noChangeArrowheads="1"/>
          </p:cNvSpPr>
          <p:nvPr/>
        </p:nvSpPr>
        <p:spPr bwMode="auto">
          <a:xfrm>
            <a:off x="960438" y="33432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57350" name="Rectangle 8"/>
          <p:cNvSpPr>
            <a:spLocks noChangeArrowheads="1"/>
          </p:cNvSpPr>
          <p:nvPr/>
        </p:nvSpPr>
        <p:spPr bwMode="auto">
          <a:xfrm>
            <a:off x="960438" y="42576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57351" name="Rectangle 9"/>
          <p:cNvSpPr>
            <a:spLocks noChangeArrowheads="1"/>
          </p:cNvSpPr>
          <p:nvPr/>
        </p:nvSpPr>
        <p:spPr bwMode="auto">
          <a:xfrm>
            <a:off x="947738" y="5156200"/>
            <a:ext cx="4159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57352" name="Slide Number Placeholder 11"/>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A06C2D6C-7850-4671-8D42-E059250A3056}" type="slidenum">
              <a:rPr lang="en-US" altLang="en-US" sz="1400">
                <a:latin typeface="Helvetica" pitchFamily="-84" charset="0"/>
              </a:rPr>
              <a:pPr eaLnBrk="1" hangingPunct="1"/>
              <a:t>38</a:t>
            </a:fld>
            <a:endParaRPr lang="en-US" altLang="en-US" sz="1400">
              <a:latin typeface="Helvetica" pitchFamily="-84" charset="0"/>
            </a:endParaRPr>
          </a:p>
        </p:txBody>
      </p:sp>
      <p:sp>
        <p:nvSpPr>
          <p:cNvPr id="57353" name="TextBox 12"/>
          <p:cNvSpPr txBox="1">
            <a:spLocks noChangeArrowheads="1"/>
          </p:cNvSpPr>
          <p:nvPr/>
        </p:nvSpPr>
        <p:spPr bwMode="auto">
          <a:xfrm>
            <a:off x="685800" y="482600"/>
            <a:ext cx="5791200"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a:solidFill>
                  <a:srgbClr val="000000"/>
                </a:solidFill>
              </a:rPr>
              <a:t>Assuming </a:t>
            </a:r>
            <a:r>
              <a:rPr lang="ja-JP" altLang="en-US" sz="2800">
                <a:solidFill>
                  <a:srgbClr val="000000"/>
                </a:solidFill>
              </a:rPr>
              <a:t>“</a:t>
            </a:r>
            <a:r>
              <a:rPr lang="en-US" altLang="ja-JP" sz="2800">
                <a:solidFill>
                  <a:srgbClr val="000000"/>
                </a:solidFill>
              </a:rPr>
              <a:t>&gt;</a:t>
            </a:r>
            <a:r>
              <a:rPr lang="ja-JP" altLang="en-US" sz="2800">
                <a:solidFill>
                  <a:srgbClr val="000000"/>
                </a:solidFill>
              </a:rPr>
              <a:t>”</a:t>
            </a:r>
            <a:r>
              <a:rPr lang="en-US" altLang="ja-JP" sz="2800">
                <a:solidFill>
                  <a:srgbClr val="000000"/>
                </a:solidFill>
              </a:rPr>
              <a:t> means </a:t>
            </a:r>
            <a:r>
              <a:rPr lang="ja-JP" altLang="en-US" sz="2800">
                <a:solidFill>
                  <a:srgbClr val="000000"/>
                </a:solidFill>
              </a:rPr>
              <a:t>“</a:t>
            </a:r>
            <a:r>
              <a:rPr lang="en-US" altLang="ja-JP" sz="2800">
                <a:solidFill>
                  <a:srgbClr val="000000"/>
                </a:solidFill>
              </a:rPr>
              <a:t>relies on</a:t>
            </a:r>
            <a:r>
              <a:rPr lang="ja-JP" altLang="en-US" sz="2800">
                <a:solidFill>
                  <a:srgbClr val="000000"/>
                </a:solidFill>
              </a:rPr>
              <a:t>”</a:t>
            </a:r>
            <a:r>
              <a:rPr lang="en-US" altLang="ja-JP" sz="2800">
                <a:solidFill>
                  <a:srgbClr val="000000"/>
                </a:solidFill>
              </a:rPr>
              <a:t>, which statement is NOT correct:</a:t>
            </a:r>
            <a:endParaRPr lang="en-US" altLang="en-US" sz="2800">
              <a:solidFill>
                <a:srgbClr val="000000"/>
              </a:solidFill>
            </a:endParaRPr>
          </a:p>
        </p:txBody>
      </p:sp>
    </p:spTree>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B82656C-D56F-4855-93F0-2D05C4AC586F}" type="slidenum">
              <a:rPr lang="en-US" altLang="en-US" sz="1400">
                <a:latin typeface="Helvetica" pitchFamily="-84" charset="0"/>
              </a:rPr>
              <a:pPr eaLnBrk="1" hangingPunct="1"/>
              <a:t>39</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a:solidFill>
                  <a:schemeClr val="bg1"/>
                </a:solidFill>
                <a:latin typeface="Arial Black"/>
                <a:ea typeface="+mn-ea"/>
                <a:cs typeface="Arial Black"/>
              </a:rPr>
              <a:t>END</a:t>
            </a:r>
          </a:p>
        </p:txBody>
      </p:sp>
      <p:sp>
        <p:nvSpPr>
          <p:cNvPr id="44035" name="Title 7"/>
          <p:cNvSpPr>
            <a:spLocks noGrp="1"/>
          </p:cNvSpPr>
          <p:nvPr>
            <p:ph type="ctrTitle"/>
          </p:nvPr>
        </p:nvSpPr>
        <p:spPr/>
        <p:txBody>
          <a:bodyPr/>
          <a:lstStyle/>
          <a:p>
            <a:endParaRPr lang="en-US" altLang="en-US" smtClean="0">
              <a:ea typeface="ＭＳ Ｐゴシック" pitchFamily="34" charset="-128"/>
            </a:endParaRPr>
          </a:p>
        </p:txBody>
      </p:sp>
    </p:spTree>
    <p:extLst>
      <p:ext uri="{BB962C8B-B14F-4D97-AF65-F5344CB8AC3E}">
        <p14:creationId xmlns:p14="http://schemas.microsoft.com/office/powerpoint/2010/main" val="35806254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1"/>
          <p:cNvSpPr>
            <a:spLocks noGrp="1"/>
          </p:cNvSpPr>
          <p:nvPr>
            <p:ph type="title"/>
          </p:nvPr>
        </p:nvSpPr>
        <p:spPr/>
        <p:txBody>
          <a:bodyPr/>
          <a:lstStyle/>
          <a:p>
            <a:r>
              <a:rPr lang="en-US" altLang="en-US" dirty="0" smtClean="0">
                <a:ea typeface="ＭＳ Ｐゴシック" pitchFamily="34" charset="-128"/>
              </a:rPr>
              <a:t>Turning Iterators Inside-Out</a:t>
            </a:r>
          </a:p>
        </p:txBody>
      </p:sp>
      <p:sp>
        <p:nvSpPr>
          <p:cNvPr id="10242" name="Content Placeholder 2"/>
          <p:cNvSpPr>
            <a:spLocks noGrp="1"/>
          </p:cNvSpPr>
          <p:nvPr>
            <p:ph idx="1"/>
          </p:nvPr>
        </p:nvSpPr>
        <p:spPr>
          <a:xfrm>
            <a:off x="76200" y="1371600"/>
            <a:ext cx="8915400" cy="4754563"/>
          </a:xfrm>
        </p:spPr>
        <p:txBody>
          <a:bodyPr/>
          <a:lstStyle/>
          <a:p>
            <a:r>
              <a:rPr lang="en-US" altLang="en-US" dirty="0" smtClean="0">
                <a:ea typeface="ＭＳ Ｐゴシック" pitchFamily="34" charset="-128"/>
              </a:rPr>
              <a:t>Java: </a:t>
            </a:r>
          </a:p>
          <a:p>
            <a:pPr lvl="1"/>
            <a:r>
              <a:rPr lang="en-US" altLang="en-US" dirty="0" smtClean="0">
                <a:ea typeface="ＭＳ Ｐゴシック" pitchFamily="34" charset="-128"/>
              </a:rPr>
              <a:t>You hand me each element of a collection in turn</a:t>
            </a:r>
          </a:p>
          <a:p>
            <a:pPr lvl="1"/>
            <a:r>
              <a:rPr lang="en-US" altLang="en-US" dirty="0" smtClean="0">
                <a:ea typeface="ＭＳ Ｐゴシック" pitchFamily="34" charset="-128"/>
              </a:rPr>
              <a:t>I</a:t>
            </a:r>
            <a:r>
              <a:rPr lang="en-US" altLang="en-US" dirty="0">
                <a:ea typeface="ＭＳ Ｐゴシック" pitchFamily="34" charset="-128"/>
              </a:rPr>
              <a:t> </a:t>
            </a:r>
            <a:r>
              <a:rPr lang="en-US" altLang="en-US" dirty="0" smtClean="0">
                <a:ea typeface="ＭＳ Ｐゴシック" pitchFamily="34" charset="-128"/>
              </a:rPr>
              <a:t>wi</a:t>
            </a:r>
            <a:r>
              <a:rPr lang="en-US" altLang="ja-JP" dirty="0" smtClean="0">
                <a:ea typeface="ＭＳ Ｐゴシック" pitchFamily="34" charset="-128"/>
              </a:rPr>
              <a:t>ll do some stuff</a:t>
            </a:r>
          </a:p>
          <a:p>
            <a:pPr lvl="1"/>
            <a:r>
              <a:rPr lang="en-US" altLang="en-US" dirty="0" smtClean="0">
                <a:ea typeface="ＭＳ Ｐゴシック" pitchFamily="34" charset="-128"/>
              </a:rPr>
              <a:t>Then I</a:t>
            </a:r>
            <a:r>
              <a:rPr lang="en-US" altLang="en-US" dirty="0">
                <a:ea typeface="ＭＳ Ｐゴシック" pitchFamily="34" charset="-128"/>
              </a:rPr>
              <a:t> </a:t>
            </a:r>
            <a:r>
              <a:rPr lang="en-US" altLang="en-US" dirty="0" smtClean="0">
                <a:ea typeface="ＭＳ Ｐゴシック" pitchFamily="34" charset="-128"/>
              </a:rPr>
              <a:t>wil</a:t>
            </a:r>
            <a:r>
              <a:rPr lang="en-US" altLang="ja-JP" dirty="0" smtClean="0">
                <a:ea typeface="ＭＳ Ｐゴシック" pitchFamily="34" charset="-128"/>
              </a:rPr>
              <a:t>l ask you if there’s any more left</a:t>
            </a:r>
          </a:p>
          <a:p>
            <a:r>
              <a:rPr lang="en-US" altLang="en-US" dirty="0" smtClean="0">
                <a:ea typeface="ＭＳ Ｐゴシック" pitchFamily="34" charset="-128"/>
              </a:rPr>
              <a:t>Ruby:</a:t>
            </a:r>
          </a:p>
          <a:p>
            <a:pPr lvl="1"/>
            <a:r>
              <a:rPr lang="en-US" altLang="en-US" dirty="0" smtClean="0">
                <a:ea typeface="ＭＳ Ｐゴシック" pitchFamily="34" charset="-128"/>
              </a:rPr>
              <a:t>Here is some code to apply to every element of the collection</a:t>
            </a:r>
          </a:p>
          <a:p>
            <a:pPr lvl="1"/>
            <a:r>
              <a:rPr lang="en-US" altLang="en-US" i="1" dirty="0" smtClean="0">
                <a:ea typeface="ＭＳ Ｐゴシック" pitchFamily="34" charset="-128"/>
              </a:rPr>
              <a:t>You </a:t>
            </a:r>
            <a:r>
              <a:rPr lang="en-US" altLang="en-US" dirty="0" smtClean="0">
                <a:ea typeface="ＭＳ Ｐゴシック" pitchFamily="34" charset="-128"/>
              </a:rPr>
              <a:t>manage iteration or data structure traversal</a:t>
            </a:r>
          </a:p>
          <a:p>
            <a:pPr lvl="1"/>
            <a:r>
              <a:rPr lang="en-US" altLang="en-US" dirty="0" smtClean="0">
                <a:ea typeface="ＭＳ Ｐゴシック" pitchFamily="34" charset="-128"/>
              </a:rPr>
              <a:t>Give me each element to do stuff to</a:t>
            </a:r>
          </a:p>
          <a:p>
            <a:r>
              <a:rPr lang="en-US" altLang="en-US" dirty="0" smtClean="0">
                <a:ea typeface="ＭＳ Ｐゴシック" pitchFamily="34" charset="-128"/>
              </a:rPr>
              <a:t>Let</a:t>
            </a:r>
            <a:r>
              <a:rPr lang="ja-JP" altLang="en-US" dirty="0" smtClean="0">
                <a:ea typeface="ＭＳ Ｐゴシック" pitchFamily="34" charset="-128"/>
              </a:rPr>
              <a:t>’</a:t>
            </a:r>
            <a:r>
              <a:rPr lang="en-US" altLang="ja-JP" dirty="0" smtClean="0">
                <a:ea typeface="ＭＳ Ｐゴシック" pitchFamily="34" charset="-128"/>
              </a:rPr>
              <a:t>s do an example... </a:t>
            </a:r>
            <a:endParaRPr lang="en-US" altLang="en-US" dirty="0" smtClean="0">
              <a:ea typeface="ＭＳ Ｐゴシック" pitchFamily="34" charset="-128"/>
            </a:endParaRPr>
          </a:p>
        </p:txBody>
      </p:sp>
      <p:sp>
        <p:nvSpPr>
          <p:cNvPr id="4" name="Rectangle 3"/>
          <p:cNvSpPr/>
          <p:nvPr/>
        </p:nvSpPr>
        <p:spPr>
          <a:xfrm>
            <a:off x="6043613" y="6381750"/>
            <a:ext cx="3100387" cy="400050"/>
          </a:xfrm>
          <a:prstGeom prst="rect">
            <a:avLst/>
          </a:prstGeom>
          <a:solidFill>
            <a:schemeClr val="bg1">
              <a:lumMod val="85000"/>
            </a:schemeClr>
          </a:solidFill>
        </p:spPr>
        <p:txBody>
          <a:bodyPr wrap="none">
            <a:spAutoFit/>
          </a:bodyPr>
          <a:lstStyle/>
          <a:p>
            <a:pPr>
              <a:defRPr/>
            </a:pPr>
            <a:r>
              <a:rPr lang="en-US" sz="2000" i="1">
                <a:latin typeface="Arial Narrow" charset="0"/>
                <a:ea typeface="ＭＳ Ｐゴシック" charset="0"/>
                <a:cs typeface="Arial Narrow" charset="0"/>
                <a:hlinkClick r:id="rId3"/>
              </a:rPr>
              <a:t>http://pastebin.com/T3JhV7Bk</a:t>
            </a:r>
            <a:endParaRPr lang="en-US" sz="2000" i="1">
              <a:latin typeface="Arial Narrow" charset="0"/>
              <a:ea typeface="ＭＳ Ｐゴシック" charset="0"/>
              <a:cs typeface="Arial Narrow" charset="0"/>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p:txBody>
          <a:bodyPr/>
          <a:lstStyle/>
          <a:p>
            <a:pPr eaLnBrk="1" hangingPunct="1"/>
            <a:r>
              <a:rPr lang="en-US" altLang="en-US" smtClean="0">
                <a:ea typeface="ＭＳ Ｐゴシック" pitchFamily="34" charset="-128"/>
              </a:rPr>
              <a:t>Cookies</a:t>
            </a:r>
          </a:p>
        </p:txBody>
      </p:sp>
      <p:sp>
        <p:nvSpPr>
          <p:cNvPr id="59394" name="Content Placeholder 2"/>
          <p:cNvSpPr>
            <a:spLocks noGrp="1"/>
          </p:cNvSpPr>
          <p:nvPr>
            <p:ph idx="1"/>
          </p:nvPr>
        </p:nvSpPr>
        <p:spPr/>
        <p:txBody>
          <a:bodyPr/>
          <a:lstStyle/>
          <a:p>
            <a:pPr eaLnBrk="1" hangingPunct="1"/>
            <a:r>
              <a:rPr lang="en-US" altLang="en-US" smtClean="0">
                <a:ea typeface="ＭＳ Ｐゴシック" pitchFamily="34" charset="-128"/>
              </a:rPr>
              <a:t>Observation: </a:t>
            </a:r>
            <a:r>
              <a:rPr lang="en-US" altLang="en-US" i="1" smtClean="0">
                <a:ea typeface="ＭＳ Ｐゴシック" pitchFamily="34" charset="-128"/>
              </a:rPr>
              <a:t>HTTP is stateless</a:t>
            </a:r>
          </a:p>
          <a:p>
            <a:pPr eaLnBrk="1" hangingPunct="1"/>
            <a:r>
              <a:rPr lang="en-US" altLang="en-US" smtClean="0">
                <a:ea typeface="ＭＳ Ｐゴシック" pitchFamily="34" charset="-128"/>
              </a:rPr>
              <a:t>Early Web 1.0 problem: how to guide a user </a:t>
            </a:r>
            <a:r>
              <a:rPr lang="ja-JP" altLang="en-US" smtClean="0">
                <a:ea typeface="ＭＳ Ｐゴシック" pitchFamily="34" charset="-128"/>
              </a:rPr>
              <a:t>“</a:t>
            </a:r>
            <a:r>
              <a:rPr lang="en-US" altLang="ja-JP" smtClean="0">
                <a:ea typeface="ＭＳ Ｐゴシック" pitchFamily="34" charset="-128"/>
              </a:rPr>
              <a:t>through</a:t>
            </a:r>
            <a:r>
              <a:rPr lang="ja-JP" altLang="en-US" smtClean="0">
                <a:ea typeface="ＭＳ Ｐゴシック" pitchFamily="34" charset="-128"/>
              </a:rPr>
              <a:t>”</a:t>
            </a:r>
            <a:r>
              <a:rPr lang="en-US" altLang="ja-JP" smtClean="0">
                <a:ea typeface="ＭＳ Ｐゴシック" pitchFamily="34" charset="-128"/>
              </a:rPr>
              <a:t> a flow of pages?</a:t>
            </a:r>
          </a:p>
          <a:p>
            <a:pPr lvl="1" eaLnBrk="1" hangingPunct="1"/>
            <a:r>
              <a:rPr lang="en-US" altLang="en-US" smtClean="0">
                <a:ea typeface="ＭＳ Ｐゴシック" pitchFamily="34" charset="-128"/>
              </a:rPr>
              <a:t>use IP address to identify returning user? </a:t>
            </a:r>
            <a:br>
              <a:rPr lang="en-US" altLang="en-US" smtClean="0">
                <a:ea typeface="ＭＳ Ｐゴシック" pitchFamily="34" charset="-128"/>
              </a:rPr>
            </a:br>
            <a:r>
              <a:rPr lang="en-US" altLang="en-US" b="1" smtClean="0">
                <a:solidFill>
                  <a:srgbClr val="FF0000"/>
                </a:solidFill>
                <a:latin typeface="Zapf Dingbats" pitchFamily="-84" charset="2"/>
                <a:ea typeface="ＭＳ Ｐゴシック" pitchFamily="34" charset="-128"/>
              </a:rPr>
              <a:t>✖</a:t>
            </a:r>
            <a:r>
              <a:rPr lang="en-US" altLang="en-US" b="1" smtClean="0">
                <a:ea typeface="ＭＳ Ｐゴシック" pitchFamily="34" charset="-128"/>
              </a:rPr>
              <a:t> </a:t>
            </a:r>
            <a:r>
              <a:rPr lang="en-US" altLang="en-US" smtClean="0">
                <a:ea typeface="ＭＳ Ｐゴシック" pitchFamily="34" charset="-128"/>
              </a:rPr>
              <a:t>public computers, users sharing single IP</a:t>
            </a:r>
          </a:p>
          <a:p>
            <a:pPr lvl="1" eaLnBrk="1" hangingPunct="1"/>
            <a:r>
              <a:rPr lang="en-US" altLang="en-US" smtClean="0">
                <a:ea typeface="ＭＳ Ｐゴシック" pitchFamily="34" charset="-128"/>
              </a:rPr>
              <a:t>embed per-user junk into URI query string?</a:t>
            </a:r>
            <a:br>
              <a:rPr lang="en-US" altLang="en-US" smtClean="0">
                <a:ea typeface="ＭＳ Ｐゴシック" pitchFamily="34" charset="-128"/>
              </a:rPr>
            </a:br>
            <a:r>
              <a:rPr lang="en-US" altLang="en-US" b="1" smtClean="0">
                <a:solidFill>
                  <a:srgbClr val="FF0000"/>
                </a:solidFill>
                <a:latin typeface="Zapf Dingbats" pitchFamily="-84" charset="2"/>
                <a:ea typeface="ＭＳ Ｐゴシック" pitchFamily="34" charset="-128"/>
              </a:rPr>
              <a:t>✖</a:t>
            </a:r>
            <a:r>
              <a:rPr lang="en-US" altLang="en-US" b="1" smtClean="0">
                <a:solidFill>
                  <a:srgbClr val="FF0000"/>
                </a:solidFill>
                <a:ea typeface="ＭＳ Ｐゴシック" pitchFamily="34" charset="-128"/>
              </a:rPr>
              <a:t> </a:t>
            </a:r>
            <a:r>
              <a:rPr lang="en-US" altLang="en-US" smtClean="0">
                <a:ea typeface="ＭＳ Ｐゴシック" pitchFamily="34" charset="-128"/>
              </a:rPr>
              <a:t>breaks caching</a:t>
            </a:r>
          </a:p>
          <a:p>
            <a:pPr eaLnBrk="1" hangingPunct="1"/>
            <a:r>
              <a:rPr lang="en-US" altLang="en-US" smtClean="0">
                <a:ea typeface="ＭＳ Ｐゴシック" pitchFamily="34" charset="-128"/>
              </a:rPr>
              <a:t>Quickly superseded by </a:t>
            </a:r>
            <a:r>
              <a:rPr lang="en-US" altLang="en-US" i="1" smtClean="0">
                <a:ea typeface="ＭＳ Ｐゴシック" pitchFamily="34" charset="-128"/>
              </a:rPr>
              <a:t>cookies</a:t>
            </a:r>
          </a:p>
          <a:p>
            <a:pPr lvl="1" eaLnBrk="1" hangingPunct="1"/>
            <a:r>
              <a:rPr lang="en-US" altLang="en-US" smtClean="0">
                <a:ea typeface="ＭＳ Ｐゴシック" pitchFamily="34" charset="-128"/>
              </a:rPr>
              <a:t>Watch: </a:t>
            </a:r>
            <a:r>
              <a:rPr lang="en-US" altLang="en-US" i="1" smtClean="0">
                <a:solidFill>
                  <a:srgbClr val="FF0000"/>
                </a:solidFill>
                <a:ea typeface="ＭＳ Ｐゴシック" pitchFamily="34" charset="-128"/>
              </a:rPr>
              <a:t>screencast.saasbook.info</a:t>
            </a:r>
            <a:endParaRPr lang="en-US" altLang="en-US" smtClean="0">
              <a:solidFill>
                <a:srgbClr val="FF0000"/>
              </a:solidFill>
              <a:ea typeface="ＭＳ Ｐゴシック" pitchFamily="34" charset="-128"/>
            </a:endParaRPr>
          </a:p>
          <a:p>
            <a:pPr eaLnBrk="1" hangingPunct="1"/>
            <a:r>
              <a:rPr lang="en-US" altLang="en-US" sz="2800" smtClean="0">
                <a:solidFill>
                  <a:srgbClr val="000000"/>
                </a:solidFill>
                <a:ea typeface="ＭＳ Ｐゴシック" pitchFamily="34" charset="-128"/>
              </a:rPr>
              <a:t>Rails manages tamper-evident cookies for you</a:t>
            </a:r>
          </a:p>
        </p:txBody>
      </p:sp>
    </p:spTree>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p:txBody>
          <a:bodyPr/>
          <a:lstStyle/>
          <a:p>
            <a:pPr eaLnBrk="1" hangingPunct="1"/>
            <a:r>
              <a:rPr lang="en-US" altLang="en-US" dirty="0" smtClean="0">
                <a:ea typeface="ＭＳ Ｐゴシック" pitchFamily="34" charset="-128"/>
              </a:rPr>
              <a:t>Uses of Cookies</a:t>
            </a:r>
          </a:p>
        </p:txBody>
      </p:sp>
      <p:sp>
        <p:nvSpPr>
          <p:cNvPr id="61442" name="Content Placeholder 2"/>
          <p:cNvSpPr>
            <a:spLocks noGrp="1"/>
          </p:cNvSpPr>
          <p:nvPr>
            <p:ph idx="1"/>
          </p:nvPr>
        </p:nvSpPr>
        <p:spPr/>
        <p:txBody>
          <a:bodyPr/>
          <a:lstStyle/>
          <a:p>
            <a:pPr eaLnBrk="1" hangingPunct="1"/>
            <a:r>
              <a:rPr lang="en-US" altLang="en-US" dirty="0" smtClean="0">
                <a:ea typeface="ＭＳ Ｐゴシック" pitchFamily="34" charset="-128"/>
              </a:rPr>
              <a:t>Most sites quickly realized that the per-user state could be used for lots of things:</a:t>
            </a:r>
          </a:p>
          <a:p>
            <a:pPr lvl="1" eaLnBrk="1" hangingPunct="1"/>
            <a:r>
              <a:rPr lang="en-US" altLang="en-US" dirty="0" smtClean="0">
                <a:ea typeface="ＭＳ Ｐゴシック" pitchFamily="34" charset="-128"/>
              </a:rPr>
              <a:t>customization (</a:t>
            </a:r>
            <a:r>
              <a:rPr lang="ja-JP" altLang="en-US" dirty="0" smtClean="0">
                <a:ea typeface="ＭＳ Ｐゴシック" pitchFamily="34" charset="-128"/>
              </a:rPr>
              <a:t>“</a:t>
            </a:r>
            <a:r>
              <a:rPr lang="en-US" altLang="ja-JP" dirty="0" smtClean="0">
                <a:ea typeface="ＭＳ Ｐゴシック" pitchFamily="34" charset="-128"/>
              </a:rPr>
              <a:t>My Yahoo</a:t>
            </a:r>
            <a:r>
              <a:rPr lang="ja-JP" altLang="en-US" dirty="0" smtClean="0">
                <a:ea typeface="ＭＳ Ｐゴシック" pitchFamily="34" charset="-128"/>
              </a:rPr>
              <a:t>”</a:t>
            </a:r>
            <a:r>
              <a:rPr lang="en-US" altLang="ja-JP" dirty="0" smtClean="0">
                <a:ea typeface="ＭＳ Ｐゴシック" pitchFamily="34" charset="-128"/>
              </a:rPr>
              <a:t>)</a:t>
            </a:r>
          </a:p>
          <a:p>
            <a:pPr lvl="1" eaLnBrk="1" hangingPunct="1"/>
            <a:r>
              <a:rPr lang="en-US" altLang="en-US" dirty="0" smtClean="0">
                <a:ea typeface="ＭＳ Ｐゴシック" pitchFamily="34" charset="-128"/>
              </a:rPr>
              <a:t>click tracking/flow tracking</a:t>
            </a:r>
          </a:p>
          <a:p>
            <a:pPr lvl="1" eaLnBrk="1" hangingPunct="1"/>
            <a:r>
              <a:rPr lang="en-US" altLang="en-US" i="1" dirty="0" smtClean="0">
                <a:ea typeface="ＭＳ Ｐゴシック" pitchFamily="34" charset="-128"/>
              </a:rPr>
              <a:t>authentication </a:t>
            </a:r>
            <a:r>
              <a:rPr lang="en-US" altLang="en-US" dirty="0" smtClean="0">
                <a:ea typeface="ＭＳ Ｐゴシック" pitchFamily="34" charset="-128"/>
              </a:rPr>
              <a:t>(logged in or not)</a:t>
            </a:r>
          </a:p>
          <a:p>
            <a:pPr lvl="1" eaLnBrk="1" hangingPunct="1"/>
            <a:r>
              <a:rPr lang="en-US" altLang="en-US" i="1" dirty="0" smtClean="0">
                <a:ea typeface="ＭＳ Ｐゴシック" pitchFamily="34" charset="-128"/>
              </a:rPr>
              <a:t>Which of these could be implemented on the client side? Which ones </a:t>
            </a:r>
            <a:r>
              <a:rPr lang="en-US" altLang="en-US" i="1" u="sng" dirty="0" smtClean="0">
                <a:ea typeface="ＭＳ Ｐゴシック" pitchFamily="34" charset="-128"/>
              </a:rPr>
              <a:t>shouldn’</a:t>
            </a:r>
            <a:r>
              <a:rPr lang="en-US" altLang="ja-JP" i="1" u="sng" dirty="0" smtClean="0">
                <a:ea typeface="ＭＳ Ｐゴシック" pitchFamily="34" charset="-128"/>
              </a:rPr>
              <a:t>t</a:t>
            </a:r>
            <a:r>
              <a:rPr lang="en-US" altLang="ja-JP" i="1" dirty="0" smtClean="0">
                <a:ea typeface="ＭＳ Ｐゴシック" pitchFamily="34" charset="-128"/>
              </a:rPr>
              <a:t> be and why?</a:t>
            </a:r>
          </a:p>
          <a:p>
            <a:pPr eaLnBrk="1" hangingPunct="1"/>
            <a:r>
              <a:rPr lang="en-US" altLang="en-US" dirty="0" smtClean="0">
                <a:ea typeface="ＭＳ Ｐゴシック" pitchFamily="34" charset="-128"/>
              </a:rPr>
              <a:t>A golden rule: </a:t>
            </a:r>
            <a:r>
              <a:rPr lang="en-US" altLang="en-US" i="1" dirty="0" smtClean="0">
                <a:ea typeface="ＭＳ Ｐゴシック" pitchFamily="34" charset="-128"/>
              </a:rPr>
              <a:t>don’</a:t>
            </a:r>
            <a:r>
              <a:rPr lang="en-US" altLang="ja-JP" i="1" dirty="0" smtClean="0">
                <a:ea typeface="ＭＳ Ｐゴシック" pitchFamily="34" charset="-128"/>
              </a:rPr>
              <a:t>t trust the client—</a:t>
            </a:r>
            <a:r>
              <a:rPr lang="en-US" altLang="ja-JP" dirty="0" smtClean="0">
                <a:ea typeface="ＭＳ Ｐゴシック" pitchFamily="34" charset="-128"/>
              </a:rPr>
              <a:t>cookies must be tamper-evident</a:t>
            </a:r>
            <a:endParaRPr lang="en-US" altLang="en-US" dirty="0" smtClean="0">
              <a:ea typeface="ＭＳ Ｐゴシック" pitchFamily="34" charset="-128"/>
            </a:endParaRPr>
          </a:p>
        </p:txBody>
      </p:sp>
    </p:spTree>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929F2E1-C125-44DF-A3F5-85D272B4D2FE}" type="slidenum">
              <a:rPr lang="en-US" altLang="en-US" sz="1400">
                <a:latin typeface="Helvetica" pitchFamily="-84" charset="0"/>
              </a:rPr>
              <a:pPr eaLnBrk="1" hangingPunct="1"/>
              <a:t>42</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dirty="0">
                <a:solidFill>
                  <a:schemeClr val="bg1"/>
                </a:solidFill>
                <a:latin typeface="Arial Black"/>
                <a:ea typeface="+mn-ea"/>
                <a:cs typeface="Arial Black"/>
              </a:rPr>
              <a:t>END</a:t>
            </a:r>
          </a:p>
        </p:txBody>
      </p:sp>
      <p:sp>
        <p:nvSpPr>
          <p:cNvPr id="62467"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extBox 3"/>
          <p:cNvSpPr txBox="1">
            <a:spLocks noChangeArrowheads="1"/>
          </p:cNvSpPr>
          <p:nvPr/>
        </p:nvSpPr>
        <p:spPr bwMode="auto">
          <a:xfrm>
            <a:off x="1371600" y="32400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ln>
                  <a:solidFill>
                    <a:schemeClr val="tx1"/>
                  </a:solidFill>
                </a:ln>
                <a:solidFill>
                  <a:srgbClr val="66FF33"/>
                </a:solidFill>
                <a:cs typeface="Arial" pitchFamily="34" charset="0"/>
              </a:rPr>
              <a:t>SaaS app; browser</a:t>
            </a:r>
          </a:p>
        </p:txBody>
      </p:sp>
      <p:sp>
        <p:nvSpPr>
          <p:cNvPr id="63490" name="TextBox 4"/>
          <p:cNvSpPr txBox="1">
            <a:spLocks noChangeArrowheads="1"/>
          </p:cNvSpPr>
          <p:nvPr/>
        </p:nvSpPr>
        <p:spPr bwMode="auto">
          <a:xfrm>
            <a:off x="1371600" y="41544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99CC00"/>
                </a:solidFill>
              </a:rPr>
              <a:t>HTTP request; browser</a:t>
            </a:r>
            <a:endParaRPr lang="en-US" altLang="en-US" sz="2800" b="1" dirty="0">
              <a:solidFill>
                <a:srgbClr val="99CC00"/>
              </a:solidFill>
              <a:latin typeface="Symbol" pitchFamily="18" charset="2"/>
            </a:endParaRPr>
          </a:p>
        </p:txBody>
      </p:sp>
      <p:sp>
        <p:nvSpPr>
          <p:cNvPr id="63491" name="TextBox 5"/>
          <p:cNvSpPr txBox="1">
            <a:spLocks noChangeArrowheads="1"/>
          </p:cNvSpPr>
          <p:nvPr/>
        </p:nvSpPr>
        <p:spPr bwMode="auto">
          <a:xfrm>
            <a:off x="1371600" y="50688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6699"/>
                </a:solidFill>
              </a:rPr>
              <a:t>SaaS app; HTTP response</a:t>
            </a:r>
            <a:endParaRPr lang="en-US" altLang="en-US" sz="2800" b="1" dirty="0">
              <a:solidFill>
                <a:srgbClr val="FF6699"/>
              </a:solidFill>
              <a:latin typeface="Symbol" pitchFamily="18" charset="2"/>
            </a:endParaRPr>
          </a:p>
        </p:txBody>
      </p:sp>
      <p:grpSp>
        <p:nvGrpSpPr>
          <p:cNvPr id="63492" name="Group 10"/>
          <p:cNvGrpSpPr>
            <a:grpSpLocks/>
          </p:cNvGrpSpPr>
          <p:nvPr/>
        </p:nvGrpSpPr>
        <p:grpSpPr bwMode="auto">
          <a:xfrm>
            <a:off x="960438" y="2325688"/>
            <a:ext cx="7116762" cy="523875"/>
            <a:chOff x="960651" y="1743729"/>
            <a:chExt cx="7116549" cy="392423"/>
          </a:xfrm>
        </p:grpSpPr>
        <p:sp>
          <p:nvSpPr>
            <p:cNvPr id="63498" name="TextBox 2"/>
            <p:cNvSpPr txBox="1">
              <a:spLocks noChangeArrowheads="1"/>
            </p:cNvSpPr>
            <p:nvPr/>
          </p:nvSpPr>
          <p:spPr bwMode="auto">
            <a:xfrm>
              <a:off x="1371600" y="1743729"/>
              <a:ext cx="6705600" cy="392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4B21"/>
                  </a:solidFill>
                  <a:cs typeface="Arial" pitchFamily="34" charset="0"/>
                </a:rPr>
                <a:t>Browser; SaaS app</a:t>
              </a:r>
            </a:p>
          </p:txBody>
        </p:sp>
        <p:sp>
          <p:nvSpPr>
            <p:cNvPr id="63499" name="Rectangle 6"/>
            <p:cNvSpPr>
              <a:spLocks noChangeArrowheads="1"/>
            </p:cNvSpPr>
            <p:nvPr/>
          </p:nvSpPr>
          <p:spPr bwMode="auto">
            <a:xfrm>
              <a:off x="960651" y="1809750"/>
              <a:ext cx="41549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grpSp>
      <p:sp>
        <p:nvSpPr>
          <p:cNvPr id="63493" name="Rectangle 7"/>
          <p:cNvSpPr>
            <a:spLocks noChangeArrowheads="1"/>
          </p:cNvSpPr>
          <p:nvPr/>
        </p:nvSpPr>
        <p:spPr bwMode="auto">
          <a:xfrm>
            <a:off x="960438" y="33432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63494" name="Rectangle 8"/>
          <p:cNvSpPr>
            <a:spLocks noChangeArrowheads="1"/>
          </p:cNvSpPr>
          <p:nvPr/>
        </p:nvSpPr>
        <p:spPr bwMode="auto">
          <a:xfrm>
            <a:off x="960438" y="42576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63495" name="Rectangle 9"/>
          <p:cNvSpPr>
            <a:spLocks noChangeArrowheads="1"/>
          </p:cNvSpPr>
          <p:nvPr/>
        </p:nvSpPr>
        <p:spPr bwMode="auto">
          <a:xfrm>
            <a:off x="947738" y="5156200"/>
            <a:ext cx="4159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63496" name="Slide Number Placeholder 11"/>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453885F7-C2B8-43BE-BF88-EA4664E9A573}" type="slidenum">
              <a:rPr lang="en-US" altLang="en-US" sz="1400">
                <a:latin typeface="Helvetica" pitchFamily="-84" charset="0"/>
              </a:rPr>
              <a:pPr eaLnBrk="1" hangingPunct="1"/>
              <a:t>43</a:t>
            </a:fld>
            <a:endParaRPr lang="en-US" altLang="en-US" sz="1400">
              <a:latin typeface="Helvetica" pitchFamily="-84" charset="0"/>
            </a:endParaRPr>
          </a:p>
        </p:txBody>
      </p:sp>
      <p:sp>
        <p:nvSpPr>
          <p:cNvPr id="63497" name="TextBox 12"/>
          <p:cNvSpPr txBox="1">
            <a:spLocks noChangeArrowheads="1"/>
          </p:cNvSpPr>
          <p:nvPr/>
        </p:nvSpPr>
        <p:spPr bwMode="auto">
          <a:xfrm>
            <a:off x="685800" y="482600"/>
            <a:ext cx="57912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solidFill>
                  <a:srgbClr val="000000"/>
                </a:solidFill>
              </a:rPr>
              <a:t>A ____ can create and modify cookies; </a:t>
            </a:r>
            <a:br>
              <a:rPr lang="en-US" altLang="en-US">
                <a:solidFill>
                  <a:srgbClr val="000000"/>
                </a:solidFill>
              </a:rPr>
            </a:br>
            <a:r>
              <a:rPr lang="en-US" altLang="en-US">
                <a:solidFill>
                  <a:srgbClr val="000000"/>
                </a:solidFill>
              </a:rPr>
              <a:t>the ____ is responsible for including the correct cookie with each request </a:t>
            </a:r>
          </a:p>
        </p:txBody>
      </p:sp>
    </p:spTree>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2E0EAA3-B5EB-415D-8FC3-6A8FFDAD7923}" type="slidenum">
              <a:rPr lang="en-US" altLang="en-US" sz="1400">
                <a:latin typeface="Helvetica" pitchFamily="-84" charset="0"/>
              </a:rPr>
              <a:pPr eaLnBrk="1" hangingPunct="1"/>
              <a:t>44</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dirty="0">
                <a:solidFill>
                  <a:schemeClr val="bg1"/>
                </a:solidFill>
                <a:latin typeface="Arial Black"/>
                <a:ea typeface="+mn-ea"/>
                <a:cs typeface="Arial Black"/>
              </a:rPr>
              <a:t>END</a:t>
            </a:r>
          </a:p>
        </p:txBody>
      </p:sp>
      <p:sp>
        <p:nvSpPr>
          <p:cNvPr id="65539"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p:cNvSpPr>
            <a:spLocks noGrp="1" noChangeArrowheads="1"/>
          </p:cNvSpPr>
          <p:nvPr>
            <p:ph type="ctrTitle"/>
          </p:nvPr>
        </p:nvSpPr>
        <p:spPr/>
        <p:txBody>
          <a:bodyPr/>
          <a:lstStyle/>
          <a:p>
            <a:pPr eaLnBrk="1" hangingPunct="1"/>
            <a:r>
              <a:rPr lang="en-US" altLang="en-US" dirty="0" smtClean="0">
                <a:ea typeface="ＭＳ Ｐゴシック" pitchFamily="34" charset="-128"/>
              </a:rPr>
              <a:t>3-Tier Shared-Nothing </a:t>
            </a:r>
            <a:r>
              <a:rPr lang="en-US" altLang="en-US" dirty="0">
                <a:ea typeface="ＭＳ Ｐゴシック" pitchFamily="34" charset="-128"/>
              </a:rPr>
              <a:t>A</a:t>
            </a:r>
            <a:r>
              <a:rPr lang="en-US" altLang="en-US" dirty="0" smtClean="0">
                <a:ea typeface="ＭＳ Ｐゴシック" pitchFamily="34" charset="-128"/>
              </a:rPr>
              <a:t>rchitecture &amp; Scaling</a:t>
            </a:r>
          </a:p>
        </p:txBody>
      </p:sp>
      <p:sp>
        <p:nvSpPr>
          <p:cNvPr id="66562" name="Rectangle 3"/>
          <p:cNvSpPr>
            <a:spLocks noGrp="1" noChangeArrowheads="1"/>
          </p:cNvSpPr>
          <p:nvPr>
            <p:ph type="subTitle" idx="1"/>
          </p:nvPr>
        </p:nvSpPr>
        <p:spPr>
          <a:xfrm>
            <a:off x="609600" y="4343400"/>
            <a:ext cx="7924800" cy="1752600"/>
          </a:xfrm>
        </p:spPr>
        <p:txBody>
          <a:bodyPr/>
          <a:lstStyle/>
          <a:p>
            <a:pPr eaLnBrk="1" hangingPunct="1"/>
            <a:r>
              <a:rPr lang="en-US" altLang="en-US" i="1" dirty="0" smtClean="0">
                <a:ea typeface="ＭＳ Ｐゴシック" pitchFamily="34" charset="-128"/>
              </a:rPr>
              <a:t>(Engineering Software as a Service §</a:t>
            </a:r>
            <a:r>
              <a:rPr lang="en-US" altLang="en-US" dirty="0" smtClean="0">
                <a:ea typeface="ＭＳ Ｐゴシック" pitchFamily="34" charset="-128"/>
              </a:rPr>
              <a:t>2.4)</a:t>
            </a:r>
          </a:p>
        </p:txBody>
      </p:sp>
      <p:sp>
        <p:nvSpPr>
          <p:cNvPr id="66563"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D234C179-2D74-41C1-B15A-EB0075A1CFDC}" type="slidenum">
              <a:rPr lang="en-US" altLang="en-US" sz="1400">
                <a:latin typeface="Helvetica" pitchFamily="-84" charset="0"/>
              </a:rPr>
              <a:pPr eaLnBrk="1" hangingPunct="1"/>
              <a:t>45</a:t>
            </a:fld>
            <a:endParaRPr lang="en-US" altLang="en-US" sz="1400">
              <a:latin typeface="Helvetica" pitchFamily="-84" charset="0"/>
            </a:endParaRPr>
          </a:p>
        </p:txBody>
      </p:sp>
      <p:sp>
        <p:nvSpPr>
          <p:cNvPr id="66564" name="TextBox 5"/>
          <p:cNvSpPr txBox="1">
            <a:spLocks noChangeArrowheads="1"/>
          </p:cNvSpPr>
          <p:nvPr/>
        </p:nvSpPr>
        <p:spPr bwMode="auto">
          <a:xfrm>
            <a:off x="2743200" y="6248400"/>
            <a:ext cx="36576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eaLnBrk="1" hangingPunct="1"/>
            <a:r>
              <a:rPr lang="en-US" altLang="en-US" sz="1200">
                <a:latin typeface="Arial Narrow" pitchFamily="34" charset="0"/>
              </a:rPr>
              <a:t>© 2013 Armando Fox &amp; David Patterson, all rights reserved</a:t>
            </a:r>
          </a:p>
        </p:txBody>
      </p:sp>
    </p:spTree>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p:txBody>
          <a:bodyPr/>
          <a:lstStyle/>
          <a:p>
            <a:r>
              <a:rPr lang="en-US" altLang="en-US" dirty="0" smtClean="0">
                <a:ea typeface="ＭＳ Ｐゴシック" pitchFamily="34" charset="-128"/>
              </a:rPr>
              <a:t>Chapter 2 Overview</a:t>
            </a:r>
          </a:p>
        </p:txBody>
      </p:sp>
      <p:pic>
        <p:nvPicPr>
          <p:cNvPr id="68610" name="Content Placeholder 4" descr="saas_arch.pdf.gif"/>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755650" y="1371600"/>
            <a:ext cx="7632700" cy="4754563"/>
          </a:xfrm>
        </p:spPr>
      </p:pic>
      <p:sp>
        <p:nvSpPr>
          <p:cNvPr id="68611"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0255950-3708-444A-A4F6-3799B9E601B9}" type="slidenum">
              <a:rPr lang="en-US" altLang="en-US" sz="1400">
                <a:latin typeface="Helvetica" pitchFamily="-84" charset="0"/>
              </a:rPr>
              <a:pPr eaLnBrk="1" hangingPunct="1"/>
              <a:t>46</a:t>
            </a:fld>
            <a:endParaRPr lang="en-US" altLang="en-US" sz="1400">
              <a:latin typeface="Helvetica" pitchFamily="-84" charset="0"/>
            </a:endParaRPr>
          </a:p>
        </p:txBody>
      </p:sp>
      <p:sp>
        <p:nvSpPr>
          <p:cNvPr id="5" name="Oval 4"/>
          <p:cNvSpPr>
            <a:spLocks noChangeArrowheads="1"/>
          </p:cNvSpPr>
          <p:nvPr/>
        </p:nvSpPr>
        <p:spPr bwMode="auto">
          <a:xfrm>
            <a:off x="3733800" y="2514600"/>
            <a:ext cx="4648200" cy="1295400"/>
          </a:xfrm>
          <a:prstGeom prst="ellipse">
            <a:avLst/>
          </a:prstGeom>
          <a:noFill/>
          <a:ln w="38100">
            <a:solidFill>
              <a:srgbClr val="FF0000"/>
            </a:solidFill>
            <a:round/>
            <a:headEnd/>
            <a:tailEnd/>
          </a:ln>
          <a:effectLst>
            <a:outerShdw blurRad="40000" dist="23000" dir="5400000" rotWithShape="0">
              <a:srgbClr val="808080">
                <a:alpha val="34999"/>
              </a:srgbClr>
            </a:outerShdw>
          </a:effectLst>
          <a:extLst>
            <a:ext uri="{909E8E84-426E-40DD-AFC4-6F175D3DCCD1}">
              <a14:hiddenFill xmlns:a14="http://schemas.microsoft.com/office/drawing/2010/main">
                <a:solidFill>
                  <a:srgbClr val="FFFFFF"/>
                </a:solidFill>
              </a14:hiddenFill>
            </a:ext>
          </a:ex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p:cNvSpPr>
            <a:spLocks noGrp="1"/>
          </p:cNvSpPr>
          <p:nvPr>
            <p:ph type="title"/>
          </p:nvPr>
        </p:nvSpPr>
        <p:spPr/>
        <p:txBody>
          <a:bodyPr/>
          <a:lstStyle/>
          <a:p>
            <a:pPr eaLnBrk="1" hangingPunct="1"/>
            <a:r>
              <a:rPr lang="en-US" altLang="en-US" dirty="0" smtClean="0">
                <a:ea typeface="ＭＳ Ｐゴシック" pitchFamily="34" charset="-128"/>
              </a:rPr>
              <a:t>Dynamic Content </a:t>
            </a:r>
            <a:r>
              <a:rPr lang="en-US" altLang="en-US" dirty="0">
                <a:ea typeface="ＭＳ Ｐゴシック" pitchFamily="34" charset="-128"/>
              </a:rPr>
              <a:t>G</a:t>
            </a:r>
            <a:r>
              <a:rPr lang="en-US" altLang="en-US" dirty="0" smtClean="0">
                <a:ea typeface="ＭＳ Ｐゴシック" pitchFamily="34" charset="-128"/>
              </a:rPr>
              <a:t>eneration</a:t>
            </a:r>
          </a:p>
        </p:txBody>
      </p:sp>
      <p:sp>
        <p:nvSpPr>
          <p:cNvPr id="69634" name="Content Placeholder 2"/>
          <p:cNvSpPr>
            <a:spLocks noGrp="1"/>
          </p:cNvSpPr>
          <p:nvPr>
            <p:ph idx="1"/>
          </p:nvPr>
        </p:nvSpPr>
        <p:spPr/>
        <p:txBody>
          <a:bodyPr/>
          <a:lstStyle/>
          <a:p>
            <a:pPr eaLnBrk="1" hangingPunct="1"/>
            <a:r>
              <a:rPr lang="en-US" altLang="en-US" dirty="0" smtClean="0">
                <a:ea typeface="ＭＳ Ｐゴシック" pitchFamily="34" charset="-128"/>
              </a:rPr>
              <a:t>In Olden Days, most web pages were (collections of) plain old files – static content</a:t>
            </a:r>
          </a:p>
          <a:p>
            <a:pPr eaLnBrk="1" hangingPunct="1"/>
            <a:r>
              <a:rPr lang="en-US" altLang="en-US" dirty="0" smtClean="0">
                <a:ea typeface="ＭＳ Ｐゴシック" pitchFamily="34" charset="-128"/>
              </a:rPr>
              <a:t>But most interesting Web 1.0/e-commerce sites </a:t>
            </a:r>
            <a:r>
              <a:rPr lang="en-US" altLang="en-US" i="1" dirty="0" smtClean="0">
                <a:ea typeface="ＭＳ Ｐゴシック" pitchFamily="34" charset="-128"/>
              </a:rPr>
              <a:t>run a program</a:t>
            </a:r>
            <a:r>
              <a:rPr lang="en-US" altLang="en-US" dirty="0" smtClean="0">
                <a:ea typeface="ＭＳ Ｐゴシック" pitchFamily="34" charset="-128"/>
              </a:rPr>
              <a:t> to generate each “page</a:t>
            </a:r>
            <a:r>
              <a:rPr lang="en-US" altLang="ja-JP" dirty="0" smtClean="0">
                <a:ea typeface="ＭＳ Ｐゴシック" pitchFamily="34" charset="-128"/>
              </a:rPr>
              <a:t>”</a:t>
            </a:r>
            <a:endParaRPr lang="en-US" altLang="ja-JP" i="1" dirty="0" smtClean="0">
              <a:ea typeface="ＭＳ Ｐゴシック" pitchFamily="34" charset="-128"/>
            </a:endParaRPr>
          </a:p>
          <a:p>
            <a:pPr eaLnBrk="1" hangingPunct="1"/>
            <a:r>
              <a:rPr lang="en-US" altLang="en-US" dirty="0" smtClean="0">
                <a:ea typeface="ＭＳ Ｐゴシック" pitchFamily="34" charset="-128"/>
              </a:rPr>
              <a:t>Originally: templates with embedded code </a:t>
            </a:r>
            <a:r>
              <a:rPr lang="ja-JP" altLang="en-US" dirty="0" smtClean="0">
                <a:ea typeface="ＭＳ Ｐゴシック" pitchFamily="34" charset="-128"/>
              </a:rPr>
              <a:t>“</a:t>
            </a:r>
            <a:r>
              <a:rPr lang="en-US" altLang="ja-JP" dirty="0" smtClean="0">
                <a:ea typeface="ＭＳ Ｐゴシック" pitchFamily="34" charset="-128"/>
              </a:rPr>
              <a:t>snippets</a:t>
            </a:r>
            <a:r>
              <a:rPr lang="ja-JP" altLang="en-US" dirty="0" smtClean="0">
                <a:ea typeface="ＭＳ Ｐゴシック" pitchFamily="34" charset="-128"/>
              </a:rPr>
              <a:t>”</a:t>
            </a:r>
            <a:endParaRPr lang="en-US" altLang="ja-JP" dirty="0" smtClean="0">
              <a:ea typeface="ＭＳ Ｐゴシック" pitchFamily="34" charset="-128"/>
            </a:endParaRPr>
          </a:p>
          <a:p>
            <a:pPr eaLnBrk="1" hangingPunct="1"/>
            <a:r>
              <a:rPr lang="en-US" altLang="en-US" dirty="0" smtClean="0">
                <a:ea typeface="ＭＳ Ｐゴシック" pitchFamily="34" charset="-128"/>
              </a:rPr>
              <a:t>Eventually, code became </a:t>
            </a:r>
            <a:r>
              <a:rPr lang="ja-JP" altLang="en-US" dirty="0" smtClean="0">
                <a:ea typeface="ＭＳ Ｐゴシック" pitchFamily="34" charset="-128"/>
              </a:rPr>
              <a:t>“</a:t>
            </a:r>
            <a:r>
              <a:rPr lang="en-US" altLang="ja-JP" dirty="0" smtClean="0">
                <a:ea typeface="ＭＳ Ｐゴシック" pitchFamily="34" charset="-128"/>
              </a:rPr>
              <a:t>tail that wagged the dog</a:t>
            </a:r>
            <a:r>
              <a:rPr lang="ja-JP" altLang="en-US" dirty="0" smtClean="0">
                <a:ea typeface="ＭＳ Ｐゴシック" pitchFamily="34" charset="-128"/>
              </a:rPr>
              <a:t>”</a:t>
            </a:r>
            <a:r>
              <a:rPr lang="en-US" altLang="ja-JP" dirty="0" smtClean="0">
                <a:ea typeface="ＭＳ Ｐゴシック" pitchFamily="34" charset="-128"/>
              </a:rPr>
              <a:t> and moved out of the Web server</a:t>
            </a:r>
            <a:endParaRPr lang="en-US" altLang="en-US" dirty="0" smtClean="0">
              <a:ea typeface="ＭＳ Ｐゴシック" pitchFamily="34" charset="-128"/>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a:spLocks noChangeArrowheads="1"/>
          </p:cNvSpPr>
          <p:nvPr/>
        </p:nvSpPr>
        <p:spPr bwMode="auto">
          <a:xfrm>
            <a:off x="6172200" y="3810000"/>
            <a:ext cx="1066800" cy="7620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70658" name="Rectangle 2"/>
          <p:cNvSpPr>
            <a:spLocks noGrp="1" noChangeArrowheads="1"/>
          </p:cNvSpPr>
          <p:nvPr>
            <p:ph type="title"/>
          </p:nvPr>
        </p:nvSpPr>
        <p:spPr/>
        <p:txBody>
          <a:bodyPr/>
          <a:lstStyle/>
          <a:p>
            <a:pPr eaLnBrk="1" hangingPunct="1"/>
            <a:r>
              <a:rPr lang="en-US" altLang="en-US" dirty="0" smtClean="0">
                <a:ea typeface="ＭＳ Ｐゴシック" pitchFamily="34" charset="-128"/>
              </a:rPr>
              <a:t>Sites That are Really </a:t>
            </a:r>
            <a:r>
              <a:rPr lang="en-US" altLang="en-US" dirty="0">
                <a:ea typeface="ＭＳ Ｐゴシック" pitchFamily="34" charset="-128"/>
              </a:rPr>
              <a:t>P</a:t>
            </a:r>
            <a:r>
              <a:rPr lang="en-US" altLang="en-US" dirty="0" smtClean="0">
                <a:ea typeface="ＭＳ Ｐゴシック" pitchFamily="34" charset="-128"/>
              </a:rPr>
              <a:t>rograms (SaaS)</a:t>
            </a:r>
          </a:p>
        </p:txBody>
      </p:sp>
      <p:sp>
        <p:nvSpPr>
          <p:cNvPr id="70659" name="Rectangle 3"/>
          <p:cNvSpPr>
            <a:spLocks noGrp="1" noChangeArrowheads="1"/>
          </p:cNvSpPr>
          <p:nvPr>
            <p:ph idx="1"/>
          </p:nvPr>
        </p:nvSpPr>
        <p:spPr>
          <a:xfrm>
            <a:off x="457200" y="1371600"/>
            <a:ext cx="5181600" cy="4754563"/>
          </a:xfrm>
        </p:spPr>
        <p:txBody>
          <a:bodyPr/>
          <a:lstStyle/>
          <a:p>
            <a:pPr eaLnBrk="1" hangingPunct="1">
              <a:lnSpc>
                <a:spcPct val="90000"/>
              </a:lnSpc>
            </a:pPr>
            <a:r>
              <a:rPr lang="en-US" altLang="en-US" sz="2800" smtClean="0">
                <a:ea typeface="ＭＳ Ｐゴシック" pitchFamily="34" charset="-128"/>
              </a:rPr>
              <a:t>How do you:</a:t>
            </a:r>
          </a:p>
          <a:p>
            <a:pPr lvl="1" eaLnBrk="1" hangingPunct="1">
              <a:lnSpc>
                <a:spcPct val="90000"/>
              </a:lnSpc>
            </a:pPr>
            <a:r>
              <a:rPr lang="ja-JP" altLang="en-US" sz="2400" smtClean="0">
                <a:ea typeface="ＭＳ Ｐゴシック" pitchFamily="34" charset="-128"/>
              </a:rPr>
              <a:t>“</a:t>
            </a:r>
            <a:r>
              <a:rPr lang="en-US" altLang="ja-JP" sz="2400" smtClean="0">
                <a:ea typeface="ＭＳ Ｐゴシック" pitchFamily="34" charset="-128"/>
              </a:rPr>
              <a:t>map</a:t>
            </a:r>
            <a:r>
              <a:rPr lang="ja-JP" altLang="en-US" sz="2400" smtClean="0">
                <a:ea typeface="ＭＳ Ｐゴシック" pitchFamily="34" charset="-128"/>
              </a:rPr>
              <a:t>”</a:t>
            </a:r>
            <a:r>
              <a:rPr lang="en-US" altLang="ja-JP" sz="2400" smtClean="0">
                <a:ea typeface="ＭＳ Ｐゴシック" pitchFamily="34" charset="-128"/>
              </a:rPr>
              <a:t> URI to correct program &amp; function?</a:t>
            </a:r>
          </a:p>
          <a:p>
            <a:pPr lvl="1" eaLnBrk="1" hangingPunct="1">
              <a:lnSpc>
                <a:spcPct val="90000"/>
              </a:lnSpc>
            </a:pPr>
            <a:r>
              <a:rPr lang="en-US" altLang="en-US" sz="2400" smtClean="0">
                <a:ea typeface="ＭＳ Ｐゴシック" pitchFamily="34" charset="-128"/>
              </a:rPr>
              <a:t>pass arguments?</a:t>
            </a:r>
          </a:p>
          <a:p>
            <a:pPr lvl="1" eaLnBrk="1" hangingPunct="1">
              <a:lnSpc>
                <a:spcPct val="90000"/>
              </a:lnSpc>
            </a:pPr>
            <a:r>
              <a:rPr lang="en-US" altLang="en-US" sz="2400" smtClean="0">
                <a:ea typeface="ＭＳ Ｐゴシック" pitchFamily="34" charset="-128"/>
              </a:rPr>
              <a:t>invoke program on server?</a:t>
            </a:r>
          </a:p>
          <a:p>
            <a:pPr lvl="1" eaLnBrk="1" hangingPunct="1">
              <a:lnSpc>
                <a:spcPct val="90000"/>
              </a:lnSpc>
            </a:pPr>
            <a:r>
              <a:rPr lang="en-US" altLang="en-US" sz="2400" smtClean="0">
                <a:ea typeface="ＭＳ Ｐゴシック" pitchFamily="34" charset="-128"/>
              </a:rPr>
              <a:t>handle persistent storage?</a:t>
            </a:r>
          </a:p>
          <a:p>
            <a:pPr lvl="1" eaLnBrk="1" hangingPunct="1">
              <a:lnSpc>
                <a:spcPct val="90000"/>
              </a:lnSpc>
            </a:pPr>
            <a:r>
              <a:rPr lang="en-US" altLang="en-US" sz="2400" smtClean="0">
                <a:ea typeface="ＭＳ Ｐゴシック" pitchFamily="34" charset="-128"/>
              </a:rPr>
              <a:t>handle cookies?</a:t>
            </a:r>
          </a:p>
          <a:p>
            <a:pPr lvl="1" eaLnBrk="1" hangingPunct="1">
              <a:lnSpc>
                <a:spcPct val="90000"/>
              </a:lnSpc>
            </a:pPr>
            <a:r>
              <a:rPr lang="en-US" altLang="en-US" sz="2400" smtClean="0">
                <a:ea typeface="ＭＳ Ｐゴシック" pitchFamily="34" charset="-128"/>
              </a:rPr>
              <a:t>handle errors?</a:t>
            </a:r>
          </a:p>
          <a:p>
            <a:pPr lvl="1" eaLnBrk="1" hangingPunct="1">
              <a:lnSpc>
                <a:spcPct val="90000"/>
              </a:lnSpc>
            </a:pPr>
            <a:r>
              <a:rPr lang="en-US" altLang="en-US" sz="2400" smtClean="0">
                <a:ea typeface="ＭＳ Ｐゴシック" pitchFamily="34" charset="-128"/>
              </a:rPr>
              <a:t>package output back to user?</a:t>
            </a:r>
          </a:p>
          <a:p>
            <a:pPr eaLnBrk="1" hangingPunct="1">
              <a:lnSpc>
                <a:spcPct val="90000"/>
              </a:lnSpc>
            </a:pPr>
            <a:r>
              <a:rPr lang="en-US" altLang="en-US" sz="2800" i="1" smtClean="0">
                <a:ea typeface="ＭＳ Ｐゴシック" pitchFamily="34" charset="-128"/>
              </a:rPr>
              <a:t>Frameworks </a:t>
            </a:r>
            <a:r>
              <a:rPr lang="en-US" altLang="en-US" sz="2800" smtClean="0">
                <a:ea typeface="ＭＳ Ｐゴシック" pitchFamily="34" charset="-128"/>
              </a:rPr>
              <a:t>support these common tasks</a:t>
            </a:r>
            <a:endParaRPr lang="en-US" altLang="en-US" sz="2800" i="1" smtClean="0">
              <a:ea typeface="ＭＳ Ｐゴシック" pitchFamily="34" charset="-128"/>
            </a:endParaRPr>
          </a:p>
        </p:txBody>
      </p:sp>
      <p:sp>
        <p:nvSpPr>
          <p:cNvPr id="70660" name="Rectangle 5"/>
          <p:cNvSpPr>
            <a:spLocks noChangeArrowheads="1"/>
          </p:cNvSpPr>
          <p:nvPr/>
        </p:nvSpPr>
        <p:spPr bwMode="auto">
          <a:xfrm>
            <a:off x="6781800" y="3905250"/>
            <a:ext cx="2128838" cy="782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5875">
                <a:solidFill>
                  <a:srgbClr val="000000"/>
                </a:solidFill>
                <a:miter lim="800000"/>
                <a:headEnd/>
                <a:tailEnd/>
              </a14:hiddenLine>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r"/>
            <a:r>
              <a:rPr lang="en-US" altLang="en-US" sz="2000">
                <a:solidFill>
                  <a:schemeClr val="accent2"/>
                </a:solidFill>
                <a:latin typeface="Times" pitchFamily="-84" charset="0"/>
              </a:rPr>
              <a:t>presentation (Web server)</a:t>
            </a:r>
          </a:p>
        </p:txBody>
      </p:sp>
      <p:pic>
        <p:nvPicPr>
          <p:cNvPr id="70661"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1600" y="3905250"/>
            <a:ext cx="509588" cy="66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662" name="Rectangle 7"/>
          <p:cNvSpPr>
            <a:spLocks noChangeArrowheads="1"/>
          </p:cNvSpPr>
          <p:nvPr/>
        </p:nvSpPr>
        <p:spPr bwMode="auto">
          <a:xfrm>
            <a:off x="6091238" y="2722563"/>
            <a:ext cx="1384300" cy="596900"/>
          </a:xfrm>
          <a:prstGeom prst="rect">
            <a:avLst/>
          </a:prstGeom>
          <a:solidFill>
            <a:srgbClr val="660066"/>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en-US" altLang="en-US" sz="2000">
                <a:solidFill>
                  <a:schemeClr val="bg1"/>
                </a:solidFill>
                <a:latin typeface="Times" pitchFamily="-84" charset="0"/>
              </a:rPr>
              <a:t>your app</a:t>
            </a:r>
            <a:endParaRPr lang="en-US" altLang="en-US">
              <a:solidFill>
                <a:schemeClr val="bg1"/>
              </a:solidFill>
              <a:latin typeface="Times" pitchFamily="-84" charset="0"/>
            </a:endParaRPr>
          </a:p>
        </p:txBody>
      </p:sp>
      <p:sp>
        <p:nvSpPr>
          <p:cNvPr id="70663" name="AutoShape 8"/>
          <p:cNvSpPr>
            <a:spLocks noChangeArrowheads="1"/>
          </p:cNvSpPr>
          <p:nvPr/>
        </p:nvSpPr>
        <p:spPr bwMode="auto">
          <a:xfrm>
            <a:off x="6451600" y="3335338"/>
            <a:ext cx="527050" cy="484187"/>
          </a:xfrm>
          <a:prstGeom prst="upDownArrow">
            <a:avLst>
              <a:gd name="adj1" fmla="val 50000"/>
              <a:gd name="adj2" fmla="val 20000"/>
            </a:avLst>
          </a:prstGeom>
          <a:solidFill>
            <a:schemeClr val="accent1"/>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70664" name="Text Box 9"/>
          <p:cNvSpPr txBox="1">
            <a:spLocks noChangeArrowheads="1"/>
          </p:cNvSpPr>
          <p:nvPr/>
        </p:nvSpPr>
        <p:spPr bwMode="auto">
          <a:xfrm>
            <a:off x="6938963" y="3240088"/>
            <a:ext cx="2281237"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spcBef>
                <a:spcPct val="50000"/>
              </a:spcBef>
            </a:pPr>
            <a:r>
              <a:rPr lang="en-US" altLang="en-US" sz="1800" i="1">
                <a:latin typeface="Times" pitchFamily="-84" charset="0"/>
              </a:rPr>
              <a:t>Common Gateway Interface (CGI)</a:t>
            </a:r>
            <a:endParaRPr lang="en-US" altLang="en-US" sz="1800">
              <a:latin typeface="Times" pitchFamily="-84" charset="0"/>
            </a:endParaRPr>
          </a:p>
        </p:txBody>
      </p:sp>
      <p:sp>
        <p:nvSpPr>
          <p:cNvPr id="59401" name="AutoShape 10"/>
          <p:cNvSpPr>
            <a:spLocks noChangeArrowheads="1"/>
          </p:cNvSpPr>
          <p:nvPr/>
        </p:nvSpPr>
        <p:spPr bwMode="auto">
          <a:xfrm>
            <a:off x="6146800" y="1527175"/>
            <a:ext cx="1125538" cy="652463"/>
          </a:xfrm>
          <a:prstGeom prst="flowChartMagneticDisk">
            <a:avLst/>
          </a:prstGeom>
          <a:solidFill>
            <a:schemeClr val="accent6"/>
          </a:solidFill>
          <a:ln w="9525">
            <a:solidFill>
              <a:schemeClr val="bg1"/>
            </a:solidFill>
            <a:round/>
            <a:headEnd/>
            <a:tailEnd/>
          </a:ln>
        </p:spPr>
        <p:txBody>
          <a:bodyPr wrap="none" anchor="ctr"/>
          <a:lstStyle/>
          <a:p>
            <a:pPr algn="ctr" eaLnBrk="0" hangingPunct="0">
              <a:defRPr/>
            </a:pPr>
            <a:r>
              <a:rPr lang="en-US" sz="1400">
                <a:solidFill>
                  <a:schemeClr val="bg1"/>
                </a:solidFill>
                <a:latin typeface="Times" charset="0"/>
                <a:ea typeface="ＭＳ Ｐゴシック" charset="0"/>
                <a:cs typeface="ＭＳ Ｐゴシック" charset="0"/>
              </a:rPr>
              <a:t>Filesystem</a:t>
            </a:r>
          </a:p>
          <a:p>
            <a:pPr algn="ctr" eaLnBrk="0" hangingPunct="0">
              <a:defRPr/>
            </a:pPr>
            <a:r>
              <a:rPr lang="en-US" sz="1400">
                <a:solidFill>
                  <a:schemeClr val="bg1"/>
                </a:solidFill>
                <a:latin typeface="Times" charset="0"/>
                <a:ea typeface="ＭＳ Ｐゴシック" charset="0"/>
                <a:cs typeface="ＭＳ Ｐゴシック" charset="0"/>
              </a:rPr>
              <a:t>or database</a:t>
            </a:r>
          </a:p>
        </p:txBody>
      </p:sp>
      <p:sp>
        <p:nvSpPr>
          <p:cNvPr id="70666" name="AutoShape 11"/>
          <p:cNvSpPr>
            <a:spLocks noChangeArrowheads="1"/>
          </p:cNvSpPr>
          <p:nvPr/>
        </p:nvSpPr>
        <p:spPr bwMode="auto">
          <a:xfrm>
            <a:off x="6451600" y="2192338"/>
            <a:ext cx="527050" cy="485775"/>
          </a:xfrm>
          <a:prstGeom prst="upDownArrow">
            <a:avLst>
              <a:gd name="adj1" fmla="val 50000"/>
              <a:gd name="adj2" fmla="val 20000"/>
            </a:avLst>
          </a:prstGeom>
          <a:solidFill>
            <a:schemeClr val="accent1"/>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70667" name="Rectangle 12"/>
          <p:cNvSpPr>
            <a:spLocks noChangeArrowheads="1"/>
          </p:cNvSpPr>
          <p:nvPr/>
        </p:nvSpPr>
        <p:spPr bwMode="auto">
          <a:xfrm>
            <a:off x="7391400" y="1504950"/>
            <a:ext cx="1447800" cy="782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5875">
                <a:solidFill>
                  <a:srgbClr val="000000"/>
                </a:solidFill>
                <a:miter lim="800000"/>
                <a:headEnd/>
                <a:tailEnd/>
              </a14:hiddenLine>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r"/>
            <a:r>
              <a:rPr lang="en-US" altLang="en-US" sz="2000">
                <a:solidFill>
                  <a:schemeClr val="accent2"/>
                </a:solidFill>
                <a:latin typeface="Times" pitchFamily="-84" charset="0"/>
              </a:rPr>
              <a:t>persistence</a:t>
            </a:r>
          </a:p>
        </p:txBody>
      </p:sp>
      <p:sp>
        <p:nvSpPr>
          <p:cNvPr id="70668" name="Rectangle 13"/>
          <p:cNvSpPr>
            <a:spLocks noChangeArrowheads="1"/>
          </p:cNvSpPr>
          <p:nvPr/>
        </p:nvSpPr>
        <p:spPr bwMode="auto">
          <a:xfrm>
            <a:off x="7391400" y="2551113"/>
            <a:ext cx="1447800"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5875">
                <a:solidFill>
                  <a:srgbClr val="000000"/>
                </a:solidFill>
                <a:miter lim="800000"/>
                <a:headEnd/>
                <a:tailEnd/>
              </a14:hiddenLine>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en-US" altLang="en-US" sz="2000">
                <a:solidFill>
                  <a:schemeClr val="accent2"/>
                </a:solidFill>
                <a:latin typeface="Times" pitchFamily="-84" charset="0"/>
              </a:rPr>
              <a:t>logic (app)</a:t>
            </a:r>
          </a:p>
        </p:txBody>
      </p:sp>
      <p:sp>
        <p:nvSpPr>
          <p:cNvPr id="70669" name="AutoShape 14"/>
          <p:cNvSpPr>
            <a:spLocks noChangeArrowheads="1"/>
          </p:cNvSpPr>
          <p:nvPr/>
        </p:nvSpPr>
        <p:spPr bwMode="auto">
          <a:xfrm>
            <a:off x="6451600" y="4667250"/>
            <a:ext cx="527050" cy="485775"/>
          </a:xfrm>
          <a:prstGeom prst="upDownArrow">
            <a:avLst>
              <a:gd name="adj1" fmla="val 50000"/>
              <a:gd name="adj2" fmla="val 20000"/>
            </a:avLst>
          </a:prstGeom>
          <a:solidFill>
            <a:schemeClr val="accent1"/>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en-US" altLang="en-US" sz="1800"/>
          </a:p>
        </p:txBody>
      </p:sp>
      <p:sp>
        <p:nvSpPr>
          <p:cNvPr id="70670" name="Rectangle 16"/>
          <p:cNvSpPr>
            <a:spLocks noChangeArrowheads="1"/>
          </p:cNvSpPr>
          <p:nvPr/>
        </p:nvSpPr>
        <p:spPr bwMode="auto">
          <a:xfrm>
            <a:off x="6477000" y="4762500"/>
            <a:ext cx="2470150" cy="782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5875">
                <a:solidFill>
                  <a:srgbClr val="000000"/>
                </a:solidFill>
                <a:miter lim="800000"/>
                <a:headEnd/>
                <a:tailEnd/>
              </a14:hiddenLine>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r"/>
            <a:r>
              <a:rPr lang="en-US" altLang="en-US" sz="2000">
                <a:solidFill>
                  <a:schemeClr val="accent2"/>
                </a:solidFill>
                <a:latin typeface="Times" pitchFamily="-84" charset="0"/>
              </a:rPr>
              <a:t>client (browser)</a:t>
            </a:r>
          </a:p>
        </p:txBody>
      </p:sp>
      <p:pic>
        <p:nvPicPr>
          <p:cNvPr id="70671" name="Picture 9" descr="firefox.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248400" y="5257800"/>
            <a:ext cx="896938" cy="862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le 1"/>
          <p:cNvSpPr>
            <a:spLocks noGrp="1"/>
          </p:cNvSpPr>
          <p:nvPr>
            <p:ph type="title"/>
          </p:nvPr>
        </p:nvSpPr>
        <p:spPr/>
        <p:txBody>
          <a:bodyPr/>
          <a:lstStyle/>
          <a:p>
            <a:r>
              <a:rPr lang="en-US" altLang="en-US" dirty="0" smtClean="0">
                <a:ea typeface="ＭＳ Ｐゴシック" pitchFamily="34" charset="-128"/>
              </a:rPr>
              <a:t>Developer </a:t>
            </a:r>
            <a:r>
              <a:rPr lang="en-US" altLang="en-US" dirty="0">
                <a:ea typeface="ＭＳ Ｐゴシック" pitchFamily="34" charset="-128"/>
              </a:rPr>
              <a:t>E</a:t>
            </a:r>
            <a:r>
              <a:rPr lang="en-US" altLang="en-US" dirty="0" smtClean="0">
                <a:ea typeface="ＭＳ Ｐゴシック" pitchFamily="34" charset="-128"/>
              </a:rPr>
              <a:t>nvironment vs. Medium-Scale </a:t>
            </a:r>
            <a:r>
              <a:rPr lang="en-US" altLang="en-US" dirty="0">
                <a:ea typeface="ＭＳ Ｐゴシック" pitchFamily="34" charset="-128"/>
              </a:rPr>
              <a:t>D</a:t>
            </a:r>
            <a:r>
              <a:rPr lang="en-US" altLang="en-US" dirty="0" smtClean="0">
                <a:ea typeface="ＭＳ Ｐゴシック" pitchFamily="34" charset="-128"/>
              </a:rPr>
              <a:t>eployment</a:t>
            </a:r>
          </a:p>
        </p:txBody>
      </p:sp>
      <p:grpSp>
        <p:nvGrpSpPr>
          <p:cNvPr id="2" name="Group 214"/>
          <p:cNvGrpSpPr>
            <a:grpSpLocks/>
          </p:cNvGrpSpPr>
          <p:nvPr/>
        </p:nvGrpSpPr>
        <p:grpSpPr bwMode="auto">
          <a:xfrm>
            <a:off x="152400" y="1295400"/>
            <a:ext cx="1676400" cy="5414963"/>
            <a:chOff x="152400" y="1295400"/>
            <a:chExt cx="1676400" cy="5414665"/>
          </a:xfrm>
        </p:grpSpPr>
        <p:grpSp>
          <p:nvGrpSpPr>
            <p:cNvPr id="72775" name="Group 71"/>
            <p:cNvGrpSpPr>
              <a:grpSpLocks/>
            </p:cNvGrpSpPr>
            <p:nvPr/>
          </p:nvGrpSpPr>
          <p:grpSpPr bwMode="auto">
            <a:xfrm>
              <a:off x="228600" y="1295400"/>
              <a:ext cx="1447800" cy="4724400"/>
              <a:chOff x="381000" y="1676400"/>
              <a:chExt cx="1447800" cy="4724400"/>
            </a:xfrm>
          </p:grpSpPr>
          <p:sp>
            <p:nvSpPr>
              <p:cNvPr id="17" name="Rounded Rectangle 16"/>
              <p:cNvSpPr>
                <a:spLocks noChangeArrowheads="1"/>
              </p:cNvSpPr>
              <p:nvPr/>
            </p:nvSpPr>
            <p:spPr bwMode="auto">
              <a:xfrm>
                <a:off x="381000" y="1676400"/>
                <a:ext cx="1447800" cy="4724140"/>
              </a:xfrm>
              <a:prstGeom prst="roundRect">
                <a:avLst>
                  <a:gd name="adj" fmla="val 16667"/>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4" name="Rectangle 3"/>
              <p:cNvSpPr>
                <a:spLocks noChangeArrowheads="1"/>
              </p:cNvSpPr>
              <p:nvPr/>
            </p:nvSpPr>
            <p:spPr bwMode="auto">
              <a:xfrm>
                <a:off x="533400" y="4343253"/>
                <a:ext cx="1143000" cy="609566"/>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FF0000"/>
                    </a:solidFill>
                    <a:latin typeface="Helvetica" charset="0"/>
                    <a:ea typeface="ＭＳ Ｐゴシック" charset="0"/>
                    <a:cs typeface="ＭＳ Ｐゴシック" charset="0"/>
                  </a:rPr>
                  <a:t>Webrick</a:t>
                </a:r>
              </a:p>
            </p:txBody>
          </p:sp>
          <p:sp>
            <p:nvSpPr>
              <p:cNvPr id="7" name="Rectangle 6"/>
              <p:cNvSpPr>
                <a:spLocks noChangeArrowheads="1"/>
              </p:cNvSpPr>
              <p:nvPr/>
            </p:nvSpPr>
            <p:spPr bwMode="auto">
              <a:xfrm>
                <a:off x="533400" y="3809883"/>
                <a:ext cx="1143000" cy="533371"/>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chemeClr val="bg1"/>
                    </a:solidFill>
                    <a:latin typeface="Helvetica" charset="0"/>
                    <a:ea typeface="ＭＳ Ｐゴシック" charset="0"/>
                    <a:cs typeface="ＭＳ Ｐゴシック" charset="0"/>
                  </a:rPr>
                  <a:t>rack</a:t>
                </a:r>
              </a:p>
            </p:txBody>
          </p:sp>
          <p:sp>
            <p:nvSpPr>
              <p:cNvPr id="8" name="Rectangle 7"/>
              <p:cNvSpPr>
                <a:spLocks noChangeArrowheads="1"/>
              </p:cNvSpPr>
              <p:nvPr/>
            </p:nvSpPr>
            <p:spPr bwMode="auto">
              <a:xfrm>
                <a:off x="533400" y="2819337"/>
                <a:ext cx="1143000" cy="533371"/>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1600">
                    <a:solidFill>
                      <a:srgbClr val="FFFFFF"/>
                    </a:solidFill>
                    <a:latin typeface="Helvetica" charset="0"/>
                    <a:ea typeface="ＭＳ Ｐゴシック" charset="0"/>
                    <a:cs typeface="ＭＳ Ｐゴシック" charset="0"/>
                  </a:rPr>
                  <a:t>SQLite adapter</a:t>
                </a:r>
              </a:p>
            </p:txBody>
          </p:sp>
          <p:sp>
            <p:nvSpPr>
              <p:cNvPr id="10" name="Rectangle 9"/>
              <p:cNvSpPr>
                <a:spLocks noChangeArrowheads="1"/>
              </p:cNvSpPr>
              <p:nvPr/>
            </p:nvSpPr>
            <p:spPr bwMode="auto">
              <a:xfrm>
                <a:off x="533400" y="3352708"/>
                <a:ext cx="1143000" cy="457175"/>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1600">
                    <a:solidFill>
                      <a:srgbClr val="FFFFFF"/>
                    </a:solidFill>
                    <a:latin typeface="Helvetica" charset="0"/>
                    <a:ea typeface="ＭＳ Ｐゴシック" charset="0"/>
                    <a:cs typeface="ＭＳ Ｐゴシック" charset="0"/>
                  </a:rPr>
                  <a:t>Rails library</a:t>
                </a:r>
              </a:p>
            </p:txBody>
          </p:sp>
          <p:pic>
            <p:nvPicPr>
              <p:cNvPr id="72782" name="Picture 9" descr="firefox.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56778" y="5486400"/>
                <a:ext cx="896244" cy="862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3" name="Straight Arrow Connector 12"/>
              <p:cNvCxnSpPr>
                <a:cxnSpLocks noChangeShapeType="1"/>
                <a:stCxn id="4" idx="2"/>
              </p:cNvCxnSpPr>
              <p:nvPr/>
            </p:nvCxnSpPr>
            <p:spPr bwMode="auto">
              <a:xfrm rot="5400000">
                <a:off x="838216" y="5219505"/>
                <a:ext cx="533371" cy="3175"/>
              </a:xfrm>
              <a:prstGeom prst="straightConnector1">
                <a:avLst/>
              </a:prstGeom>
              <a:noFill/>
              <a:ln w="25400">
                <a:solidFill>
                  <a:schemeClr val="accent2"/>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18" name="Snip Single Corner Rectangle 17"/>
              <p:cNvSpPr>
                <a:spLocks/>
              </p:cNvSpPr>
              <p:nvPr/>
            </p:nvSpPr>
            <p:spPr bwMode="auto">
              <a:xfrm>
                <a:off x="533400" y="1828792"/>
                <a:ext cx="1143000" cy="761958"/>
              </a:xfrm>
              <a:custGeom>
                <a:avLst/>
                <a:gdLst>
                  <a:gd name="T0" fmla="*/ 0 w 1143000"/>
                  <a:gd name="T1" fmla="*/ 0 h 761958"/>
                  <a:gd name="T2" fmla="*/ 1016004 w 1143000"/>
                  <a:gd name="T3" fmla="*/ 0 h 761958"/>
                  <a:gd name="T4" fmla="*/ 1143000 w 1143000"/>
                  <a:gd name="T5" fmla="*/ 126996 h 761958"/>
                  <a:gd name="T6" fmla="*/ 1143000 w 1143000"/>
                  <a:gd name="T7" fmla="*/ 761958 h 761958"/>
                  <a:gd name="T8" fmla="*/ 0 w 1143000"/>
                  <a:gd name="T9" fmla="*/ 761958 h 761958"/>
                  <a:gd name="T10" fmla="*/ 0 w 1143000"/>
                  <a:gd name="T11" fmla="*/ 0 h 761958"/>
                  <a:gd name="T12" fmla="*/ 0 60000 65536"/>
                  <a:gd name="T13" fmla="*/ 0 60000 65536"/>
                  <a:gd name="T14" fmla="*/ 0 60000 65536"/>
                  <a:gd name="T15" fmla="*/ 0 60000 65536"/>
                  <a:gd name="T16" fmla="*/ 0 60000 65536"/>
                  <a:gd name="T17" fmla="*/ 0 60000 65536"/>
                  <a:gd name="T18" fmla="*/ 0 w 1143000"/>
                  <a:gd name="T19" fmla="*/ 0 h 761958"/>
                  <a:gd name="T20" fmla="*/ 1143000 w 1143000"/>
                  <a:gd name="T21" fmla="*/ 761958 h 761958"/>
                </a:gdLst>
                <a:ahLst/>
                <a:cxnLst>
                  <a:cxn ang="T12">
                    <a:pos x="T0" y="T1"/>
                  </a:cxn>
                  <a:cxn ang="T13">
                    <a:pos x="T2" y="T3"/>
                  </a:cxn>
                  <a:cxn ang="T14">
                    <a:pos x="T4" y="T5"/>
                  </a:cxn>
                  <a:cxn ang="T15">
                    <a:pos x="T6" y="T7"/>
                  </a:cxn>
                  <a:cxn ang="T16">
                    <a:pos x="T8" y="T9"/>
                  </a:cxn>
                  <a:cxn ang="T17">
                    <a:pos x="T10" y="T11"/>
                  </a:cxn>
                </a:cxnLst>
                <a:rect l="T18" t="T19" r="T20" b="T21"/>
                <a:pathLst>
                  <a:path w="1143000" h="761958">
                    <a:moveTo>
                      <a:pt x="0" y="0"/>
                    </a:moveTo>
                    <a:lnTo>
                      <a:pt x="1016004" y="0"/>
                    </a:lnTo>
                    <a:lnTo>
                      <a:pt x="1143000" y="126996"/>
                    </a:lnTo>
                    <a:lnTo>
                      <a:pt x="1143000" y="761958"/>
                    </a:lnTo>
                    <a:lnTo>
                      <a:pt x="0" y="761958"/>
                    </a:lnTo>
                    <a:lnTo>
                      <a:pt x="0" y="0"/>
                    </a:lnTo>
                    <a:close/>
                  </a:path>
                </a:pathLst>
              </a:custGeom>
              <a:solidFill>
                <a:schemeClr val="accent2"/>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1400">
                    <a:solidFill>
                      <a:schemeClr val="bg1"/>
                    </a:solidFill>
                    <a:latin typeface="Helvetica" charset="0"/>
                    <a:ea typeface="ＭＳ Ｐゴシック" charset="0"/>
                    <a:cs typeface="ＭＳ Ｐゴシック" charset="0"/>
                  </a:rPr>
                  <a:t>file.sqlite3</a:t>
                </a:r>
              </a:p>
            </p:txBody>
          </p:sp>
          <p:cxnSp>
            <p:nvCxnSpPr>
              <p:cNvPr id="20" name="Straight Arrow Connector 19"/>
              <p:cNvCxnSpPr>
                <a:cxnSpLocks noChangeShapeType="1"/>
                <a:stCxn id="18" idx="1"/>
                <a:endCxn id="8" idx="0"/>
              </p:cNvCxnSpPr>
              <p:nvPr/>
            </p:nvCxnSpPr>
            <p:spPr bwMode="auto">
              <a:xfrm rot="5400000">
                <a:off x="990607" y="2705043"/>
                <a:ext cx="228587" cy="3175"/>
              </a:xfrm>
              <a:prstGeom prst="straightConnector1">
                <a:avLst/>
              </a:prstGeom>
              <a:noFill/>
              <a:ln w="25400">
                <a:solidFill>
                  <a:srgbClr val="333399"/>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sp>
          <p:nvSpPr>
            <p:cNvPr id="72776" name="TextBox 211"/>
            <p:cNvSpPr txBox="1">
              <a:spLocks noChangeArrowheads="1"/>
            </p:cNvSpPr>
            <p:nvPr/>
          </p:nvSpPr>
          <p:spPr bwMode="auto">
            <a:xfrm>
              <a:off x="152400" y="6248400"/>
              <a:ext cx="16764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eaLnBrk="1" hangingPunct="1"/>
              <a:r>
                <a:rPr lang="en-US" altLang="en-US">
                  <a:latin typeface="Arial Narrow" pitchFamily="34" charset="0"/>
                </a:rPr>
                <a:t>Developer</a:t>
              </a:r>
            </a:p>
          </p:txBody>
        </p:sp>
      </p:grpSp>
      <p:grpSp>
        <p:nvGrpSpPr>
          <p:cNvPr id="5" name="Group 215"/>
          <p:cNvGrpSpPr>
            <a:grpSpLocks/>
          </p:cNvGrpSpPr>
          <p:nvPr/>
        </p:nvGrpSpPr>
        <p:grpSpPr bwMode="auto">
          <a:xfrm>
            <a:off x="1905000" y="1295400"/>
            <a:ext cx="4191000" cy="5491163"/>
            <a:chOff x="1905000" y="1295400"/>
            <a:chExt cx="4191000" cy="5490865"/>
          </a:xfrm>
        </p:grpSpPr>
        <p:grpSp>
          <p:nvGrpSpPr>
            <p:cNvPr id="72740" name="Group 210"/>
            <p:cNvGrpSpPr>
              <a:grpSpLocks/>
            </p:cNvGrpSpPr>
            <p:nvPr/>
          </p:nvGrpSpPr>
          <p:grpSpPr bwMode="auto">
            <a:xfrm>
              <a:off x="1905000" y="1295400"/>
              <a:ext cx="4038600" cy="5129213"/>
              <a:chOff x="1981200" y="1524000"/>
              <a:chExt cx="4038600" cy="5129213"/>
            </a:xfrm>
          </p:grpSpPr>
          <p:sp>
            <p:nvSpPr>
              <p:cNvPr id="32" name="Rounded Rectangle 31"/>
              <p:cNvSpPr>
                <a:spLocks noChangeArrowheads="1"/>
              </p:cNvSpPr>
              <p:nvPr/>
            </p:nvSpPr>
            <p:spPr bwMode="auto">
              <a:xfrm>
                <a:off x="3276600" y="1524000"/>
                <a:ext cx="1447800" cy="838155"/>
              </a:xfrm>
              <a:prstGeom prst="roundRect">
                <a:avLst>
                  <a:gd name="adj" fmla="val 16667"/>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33" name="Magnetic Disk 32"/>
              <p:cNvSpPr>
                <a:spLocks noChangeArrowheads="1"/>
              </p:cNvSpPr>
              <p:nvPr/>
            </p:nvSpPr>
            <p:spPr bwMode="auto">
              <a:xfrm>
                <a:off x="3429000" y="1600196"/>
                <a:ext cx="1219200" cy="685763"/>
              </a:xfrm>
              <a:prstGeom prst="flowChartMagneticDisk">
                <a:avLst/>
              </a:prstGeom>
              <a:solidFill>
                <a:srgbClr val="333399"/>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r>
                  <a:rPr lang="en-US" sz="1600">
                    <a:solidFill>
                      <a:schemeClr val="bg1"/>
                    </a:solidFill>
                    <a:latin typeface="Helvetica" charset="0"/>
                    <a:ea typeface="ＭＳ Ｐゴシック" charset="0"/>
                    <a:cs typeface="ＭＳ Ｐゴシック" charset="0"/>
                  </a:rPr>
                  <a:t>MySQL</a:t>
                </a:r>
              </a:p>
            </p:txBody>
          </p:sp>
          <p:sp>
            <p:nvSpPr>
              <p:cNvPr id="34" name="Rounded Rectangle 33"/>
              <p:cNvSpPr>
                <a:spLocks noChangeArrowheads="1"/>
              </p:cNvSpPr>
              <p:nvPr/>
            </p:nvSpPr>
            <p:spPr bwMode="auto">
              <a:xfrm>
                <a:off x="1981200" y="2743134"/>
                <a:ext cx="4038600" cy="2895443"/>
              </a:xfrm>
              <a:prstGeom prst="roundRect">
                <a:avLst>
                  <a:gd name="adj" fmla="val 7616"/>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grpSp>
            <p:nvGrpSpPr>
              <p:cNvPr id="72745" name="Group 38"/>
              <p:cNvGrpSpPr>
                <a:grpSpLocks/>
              </p:cNvGrpSpPr>
              <p:nvPr/>
            </p:nvGrpSpPr>
            <p:grpSpPr bwMode="auto">
              <a:xfrm>
                <a:off x="2133600" y="2819400"/>
                <a:ext cx="990600" cy="1828800"/>
                <a:chOff x="5105400" y="3048000"/>
                <a:chExt cx="1143000" cy="1828800"/>
              </a:xfrm>
            </p:grpSpPr>
            <p:sp>
              <p:nvSpPr>
                <p:cNvPr id="35" name="Rectangle 34"/>
                <p:cNvSpPr>
                  <a:spLocks noChangeArrowheads="1"/>
                </p:cNvSpPr>
                <p:nvPr/>
              </p:nvSpPr>
              <p:spPr bwMode="auto">
                <a:xfrm>
                  <a:off x="5105400" y="4571848"/>
                  <a:ext cx="1143000" cy="304784"/>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FF0000"/>
                      </a:solidFill>
                      <a:latin typeface="Helvetica" charset="0"/>
                      <a:ea typeface="ＭＳ Ｐゴシック" charset="0"/>
                      <a:cs typeface="ＭＳ Ｐゴシック" charset="0"/>
                    </a:rPr>
                    <a:t>thin</a:t>
                  </a:r>
                </a:p>
              </p:txBody>
            </p:sp>
            <p:sp>
              <p:nvSpPr>
                <p:cNvPr id="36" name="Rectangle 35"/>
                <p:cNvSpPr>
                  <a:spLocks noChangeArrowheads="1"/>
                </p:cNvSpPr>
                <p:nvPr/>
              </p:nvSpPr>
              <p:spPr bwMode="auto">
                <a:xfrm>
                  <a:off x="5105400" y="4038476"/>
                  <a:ext cx="1143000" cy="533371"/>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FFFFFF"/>
                      </a:solidFill>
                      <a:latin typeface="Helvetica" charset="0"/>
                      <a:ea typeface="ＭＳ Ｐゴシック" charset="0"/>
                      <a:cs typeface="ＭＳ Ｐゴシック" charset="0"/>
                    </a:rPr>
                    <a:t>rack</a:t>
                  </a:r>
                </a:p>
              </p:txBody>
            </p:sp>
            <p:sp>
              <p:nvSpPr>
                <p:cNvPr id="37" name="Rectangle 36"/>
                <p:cNvSpPr>
                  <a:spLocks noChangeArrowheads="1"/>
                </p:cNvSpPr>
                <p:nvPr/>
              </p:nvSpPr>
              <p:spPr bwMode="auto">
                <a:xfrm>
                  <a:off x="5105400" y="3047930"/>
                  <a:ext cx="1143000" cy="533371"/>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1600">
                      <a:solidFill>
                        <a:srgbClr val="FFFFFF"/>
                      </a:solidFill>
                      <a:latin typeface="Helvetica" charset="0"/>
                      <a:ea typeface="ＭＳ Ｐゴシック" charset="0"/>
                      <a:cs typeface="ＭＳ Ｐゴシック" charset="0"/>
                    </a:rPr>
                    <a:t>MySQL adapter</a:t>
                  </a:r>
                </a:p>
              </p:txBody>
            </p:sp>
            <p:sp>
              <p:nvSpPr>
                <p:cNvPr id="38" name="Rectangle 37"/>
                <p:cNvSpPr>
                  <a:spLocks noChangeArrowheads="1"/>
                </p:cNvSpPr>
                <p:nvPr/>
              </p:nvSpPr>
              <p:spPr bwMode="auto">
                <a:xfrm>
                  <a:off x="5105400" y="3581301"/>
                  <a:ext cx="1143000" cy="457175"/>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1600">
                      <a:solidFill>
                        <a:srgbClr val="FFFFFF"/>
                      </a:solidFill>
                      <a:latin typeface="Helvetica" charset="0"/>
                      <a:ea typeface="ＭＳ Ｐゴシック" charset="0"/>
                      <a:cs typeface="ＭＳ Ｐゴシック" charset="0"/>
                    </a:rPr>
                    <a:t>Rails library</a:t>
                  </a:r>
                </a:p>
              </p:txBody>
            </p:sp>
          </p:grpSp>
          <p:grpSp>
            <p:nvGrpSpPr>
              <p:cNvPr id="72746" name="Group 39"/>
              <p:cNvGrpSpPr>
                <a:grpSpLocks/>
              </p:cNvGrpSpPr>
              <p:nvPr/>
            </p:nvGrpSpPr>
            <p:grpSpPr bwMode="auto">
              <a:xfrm>
                <a:off x="3200400" y="2819400"/>
                <a:ext cx="990600" cy="1828800"/>
                <a:chOff x="5105400" y="3048000"/>
                <a:chExt cx="1143000" cy="1828800"/>
              </a:xfrm>
            </p:grpSpPr>
            <p:sp>
              <p:nvSpPr>
                <p:cNvPr id="41" name="Rectangle 40"/>
                <p:cNvSpPr>
                  <a:spLocks noChangeArrowheads="1"/>
                </p:cNvSpPr>
                <p:nvPr/>
              </p:nvSpPr>
              <p:spPr bwMode="auto">
                <a:xfrm>
                  <a:off x="5105400" y="4571848"/>
                  <a:ext cx="1143000" cy="304784"/>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FF0000"/>
                      </a:solidFill>
                      <a:latin typeface="Helvetica" charset="0"/>
                      <a:ea typeface="ＭＳ Ｐゴシック" charset="0"/>
                      <a:cs typeface="ＭＳ Ｐゴシック" charset="0"/>
                    </a:rPr>
                    <a:t>thin</a:t>
                  </a:r>
                </a:p>
              </p:txBody>
            </p:sp>
            <p:sp>
              <p:nvSpPr>
                <p:cNvPr id="42" name="Rectangle 41"/>
                <p:cNvSpPr>
                  <a:spLocks noChangeArrowheads="1"/>
                </p:cNvSpPr>
                <p:nvPr/>
              </p:nvSpPr>
              <p:spPr bwMode="auto">
                <a:xfrm>
                  <a:off x="5105400" y="4038476"/>
                  <a:ext cx="1143000" cy="533371"/>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FFFFFF"/>
                      </a:solidFill>
                      <a:latin typeface="Helvetica" charset="0"/>
                      <a:ea typeface="ＭＳ Ｐゴシック" charset="0"/>
                      <a:cs typeface="ＭＳ Ｐゴシック" charset="0"/>
                    </a:rPr>
                    <a:t>rack</a:t>
                  </a:r>
                </a:p>
              </p:txBody>
            </p:sp>
            <p:sp>
              <p:nvSpPr>
                <p:cNvPr id="43" name="Rectangle 42"/>
                <p:cNvSpPr>
                  <a:spLocks noChangeArrowheads="1"/>
                </p:cNvSpPr>
                <p:nvPr/>
              </p:nvSpPr>
              <p:spPr bwMode="auto">
                <a:xfrm>
                  <a:off x="5105400" y="3047930"/>
                  <a:ext cx="1143000" cy="533371"/>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1600">
                      <a:solidFill>
                        <a:srgbClr val="FFFFFF"/>
                      </a:solidFill>
                      <a:latin typeface="Helvetica" charset="0"/>
                      <a:ea typeface="ＭＳ Ｐゴシック" charset="0"/>
                      <a:cs typeface="ＭＳ Ｐゴシック" charset="0"/>
                    </a:rPr>
                    <a:t>MySQL adapter</a:t>
                  </a:r>
                </a:p>
              </p:txBody>
            </p:sp>
            <p:sp>
              <p:nvSpPr>
                <p:cNvPr id="44" name="Rectangle 43"/>
                <p:cNvSpPr>
                  <a:spLocks noChangeArrowheads="1"/>
                </p:cNvSpPr>
                <p:nvPr/>
              </p:nvSpPr>
              <p:spPr bwMode="auto">
                <a:xfrm>
                  <a:off x="5105400" y="3581301"/>
                  <a:ext cx="1143000" cy="457175"/>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1600">
                      <a:solidFill>
                        <a:srgbClr val="FFFFFF"/>
                      </a:solidFill>
                      <a:latin typeface="Helvetica" charset="0"/>
                      <a:ea typeface="ＭＳ Ｐゴシック" charset="0"/>
                      <a:cs typeface="ＭＳ Ｐゴシック" charset="0"/>
                    </a:rPr>
                    <a:t>Rails library</a:t>
                  </a:r>
                </a:p>
              </p:txBody>
            </p:sp>
          </p:grpSp>
          <p:grpSp>
            <p:nvGrpSpPr>
              <p:cNvPr id="72747" name="Group 44"/>
              <p:cNvGrpSpPr>
                <a:grpSpLocks/>
              </p:cNvGrpSpPr>
              <p:nvPr/>
            </p:nvGrpSpPr>
            <p:grpSpPr bwMode="auto">
              <a:xfrm>
                <a:off x="4876800" y="2819400"/>
                <a:ext cx="990600" cy="1828800"/>
                <a:chOff x="5105400" y="3048000"/>
                <a:chExt cx="1143000" cy="1828800"/>
              </a:xfrm>
            </p:grpSpPr>
            <p:sp>
              <p:nvSpPr>
                <p:cNvPr id="46" name="Rectangle 45"/>
                <p:cNvSpPr>
                  <a:spLocks noChangeArrowheads="1"/>
                </p:cNvSpPr>
                <p:nvPr/>
              </p:nvSpPr>
              <p:spPr bwMode="auto">
                <a:xfrm>
                  <a:off x="5105400" y="4571848"/>
                  <a:ext cx="1143000" cy="304784"/>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FF0000"/>
                      </a:solidFill>
                      <a:latin typeface="Helvetica" charset="0"/>
                      <a:ea typeface="ＭＳ Ｐゴシック" charset="0"/>
                      <a:cs typeface="ＭＳ Ｐゴシック" charset="0"/>
                    </a:rPr>
                    <a:t>thin</a:t>
                  </a:r>
                </a:p>
              </p:txBody>
            </p:sp>
            <p:sp>
              <p:nvSpPr>
                <p:cNvPr id="47" name="Rectangle 46"/>
                <p:cNvSpPr>
                  <a:spLocks noChangeArrowheads="1"/>
                </p:cNvSpPr>
                <p:nvPr/>
              </p:nvSpPr>
              <p:spPr bwMode="auto">
                <a:xfrm>
                  <a:off x="5105400" y="4038476"/>
                  <a:ext cx="1143000" cy="533371"/>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FFFFFF"/>
                      </a:solidFill>
                      <a:latin typeface="Helvetica" charset="0"/>
                      <a:ea typeface="ＭＳ Ｐゴシック" charset="0"/>
                      <a:cs typeface="ＭＳ Ｐゴシック" charset="0"/>
                    </a:rPr>
                    <a:t>rack</a:t>
                  </a:r>
                </a:p>
              </p:txBody>
            </p:sp>
            <p:sp>
              <p:nvSpPr>
                <p:cNvPr id="48" name="Rectangle 47"/>
                <p:cNvSpPr>
                  <a:spLocks noChangeArrowheads="1"/>
                </p:cNvSpPr>
                <p:nvPr/>
              </p:nvSpPr>
              <p:spPr bwMode="auto">
                <a:xfrm>
                  <a:off x="5105400" y="3047930"/>
                  <a:ext cx="1143000" cy="533371"/>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1600">
                      <a:solidFill>
                        <a:srgbClr val="FFFFFF"/>
                      </a:solidFill>
                      <a:latin typeface="Helvetica" charset="0"/>
                      <a:ea typeface="ＭＳ Ｐゴシック" charset="0"/>
                      <a:cs typeface="ＭＳ Ｐゴシック" charset="0"/>
                    </a:rPr>
                    <a:t>MySQL adapter</a:t>
                  </a:r>
                </a:p>
              </p:txBody>
            </p:sp>
            <p:sp>
              <p:nvSpPr>
                <p:cNvPr id="49" name="Rectangle 48"/>
                <p:cNvSpPr>
                  <a:spLocks noChangeArrowheads="1"/>
                </p:cNvSpPr>
                <p:nvPr/>
              </p:nvSpPr>
              <p:spPr bwMode="auto">
                <a:xfrm>
                  <a:off x="5105400" y="3581301"/>
                  <a:ext cx="1143000" cy="457175"/>
                </a:xfrm>
                <a:prstGeom prst="rect">
                  <a:avLst/>
                </a:prstGeom>
                <a:solidFill>
                  <a:srgbClr val="660066"/>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1600">
                      <a:solidFill>
                        <a:srgbClr val="FFFFFF"/>
                      </a:solidFill>
                      <a:latin typeface="Helvetica" charset="0"/>
                      <a:ea typeface="ＭＳ Ｐゴシック" charset="0"/>
                      <a:cs typeface="ＭＳ Ｐゴシック" charset="0"/>
                    </a:rPr>
                    <a:t>Rails library</a:t>
                  </a:r>
                </a:p>
              </p:txBody>
            </p:sp>
          </p:grpSp>
          <p:sp>
            <p:nvSpPr>
              <p:cNvPr id="50" name="Oval 49"/>
              <p:cNvSpPr>
                <a:spLocks noChangeArrowheads="1"/>
              </p:cNvSpPr>
              <p:nvPr/>
            </p:nvSpPr>
            <p:spPr bwMode="auto">
              <a:xfrm>
                <a:off x="4267200" y="3657484"/>
                <a:ext cx="76200" cy="76196"/>
              </a:xfrm>
              <a:prstGeom prst="ellipse">
                <a:avLst/>
              </a:prstGeom>
              <a:solidFill>
                <a:schemeClr val="tx1"/>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51" name="Oval 50"/>
              <p:cNvSpPr>
                <a:spLocks noChangeArrowheads="1"/>
              </p:cNvSpPr>
              <p:nvPr/>
            </p:nvSpPr>
            <p:spPr bwMode="auto">
              <a:xfrm>
                <a:off x="4419600" y="3657484"/>
                <a:ext cx="76200" cy="76196"/>
              </a:xfrm>
              <a:prstGeom prst="ellipse">
                <a:avLst/>
              </a:prstGeom>
              <a:solidFill>
                <a:schemeClr val="tx1"/>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52" name="Oval 51"/>
              <p:cNvSpPr>
                <a:spLocks noChangeArrowheads="1"/>
              </p:cNvSpPr>
              <p:nvPr/>
            </p:nvSpPr>
            <p:spPr bwMode="auto">
              <a:xfrm>
                <a:off x="4572000" y="3657484"/>
                <a:ext cx="76200" cy="76196"/>
              </a:xfrm>
              <a:prstGeom prst="ellipse">
                <a:avLst/>
              </a:prstGeom>
              <a:solidFill>
                <a:schemeClr val="tx1"/>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53" name="Oval 52"/>
              <p:cNvSpPr>
                <a:spLocks noChangeArrowheads="1"/>
              </p:cNvSpPr>
              <p:nvPr/>
            </p:nvSpPr>
            <p:spPr bwMode="auto">
              <a:xfrm>
                <a:off x="4724400" y="3657484"/>
                <a:ext cx="76200" cy="76196"/>
              </a:xfrm>
              <a:prstGeom prst="ellipse">
                <a:avLst/>
              </a:prstGeom>
              <a:solidFill>
                <a:schemeClr val="tx1"/>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54" name="Rectangle 53"/>
              <p:cNvSpPr>
                <a:spLocks noChangeArrowheads="1"/>
              </p:cNvSpPr>
              <p:nvPr/>
            </p:nvSpPr>
            <p:spPr bwMode="auto">
              <a:xfrm>
                <a:off x="3467100" y="4876618"/>
                <a:ext cx="2476500" cy="685763"/>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FF0000"/>
                    </a:solidFill>
                    <a:latin typeface="Helvetica" charset="0"/>
                    <a:ea typeface="ＭＳ Ｐゴシック" charset="0"/>
                    <a:cs typeface="ＭＳ Ｐゴシック" charset="0"/>
                  </a:rPr>
                  <a:t>Apache w/mod_rails +  caching mode</a:t>
                </a:r>
              </a:p>
            </p:txBody>
          </p:sp>
          <p:cxnSp>
            <p:nvCxnSpPr>
              <p:cNvPr id="56" name="Straight Arrow Connector 55"/>
              <p:cNvCxnSpPr>
                <a:cxnSpLocks noChangeShapeType="1"/>
                <a:stCxn id="33" idx="3"/>
              </p:cNvCxnSpPr>
              <p:nvPr/>
            </p:nvCxnSpPr>
            <p:spPr bwMode="auto">
              <a:xfrm rot="5400000">
                <a:off x="3067064" y="1847794"/>
                <a:ext cx="533371" cy="1409700"/>
              </a:xfrm>
              <a:prstGeom prst="straightConnector1">
                <a:avLst/>
              </a:prstGeom>
              <a:noFill/>
              <a:ln w="25400">
                <a:solidFill>
                  <a:srgbClr val="333399"/>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58" name="Straight Arrow Connector 57"/>
              <p:cNvCxnSpPr>
                <a:cxnSpLocks noChangeShapeType="1"/>
                <a:stCxn id="33" idx="3"/>
              </p:cNvCxnSpPr>
              <p:nvPr/>
            </p:nvCxnSpPr>
            <p:spPr bwMode="auto">
              <a:xfrm rot="5400000">
                <a:off x="3600464" y="2381194"/>
                <a:ext cx="533371" cy="342900"/>
              </a:xfrm>
              <a:prstGeom prst="straightConnector1">
                <a:avLst/>
              </a:prstGeom>
              <a:noFill/>
              <a:ln w="25400">
                <a:solidFill>
                  <a:srgbClr val="333399"/>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60" name="Straight Arrow Connector 59"/>
              <p:cNvCxnSpPr>
                <a:cxnSpLocks noChangeShapeType="1"/>
                <a:stCxn id="33" idx="3"/>
              </p:cNvCxnSpPr>
              <p:nvPr/>
            </p:nvCxnSpPr>
            <p:spPr bwMode="auto">
              <a:xfrm rot="16200000" flipH="1">
                <a:off x="4438664" y="1885894"/>
                <a:ext cx="533371" cy="1333500"/>
              </a:xfrm>
              <a:prstGeom prst="straightConnector1">
                <a:avLst/>
              </a:prstGeom>
              <a:noFill/>
              <a:ln w="25400">
                <a:solidFill>
                  <a:srgbClr val="333399"/>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62" name="Straight Arrow Connector 61"/>
              <p:cNvCxnSpPr>
                <a:cxnSpLocks noChangeShapeType="1"/>
                <a:endCxn id="54" idx="0"/>
              </p:cNvCxnSpPr>
              <p:nvPr/>
            </p:nvCxnSpPr>
            <p:spPr bwMode="auto">
              <a:xfrm rot="16200000" flipH="1">
                <a:off x="3552831" y="3724099"/>
                <a:ext cx="228588" cy="2076450"/>
              </a:xfrm>
              <a:prstGeom prst="straightConnector1">
                <a:avLst/>
              </a:prstGeom>
              <a:noFill/>
              <a:ln w="25400">
                <a:solidFill>
                  <a:srgbClr val="333399"/>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64" name="Straight Arrow Connector 63"/>
              <p:cNvCxnSpPr>
                <a:cxnSpLocks noChangeShapeType="1"/>
                <a:endCxn id="54" idx="0"/>
              </p:cNvCxnSpPr>
              <p:nvPr/>
            </p:nvCxnSpPr>
            <p:spPr bwMode="auto">
              <a:xfrm rot="16200000" flipH="1">
                <a:off x="4086231" y="4257499"/>
                <a:ext cx="228588" cy="1009650"/>
              </a:xfrm>
              <a:prstGeom prst="straightConnector1">
                <a:avLst/>
              </a:prstGeom>
              <a:noFill/>
              <a:ln w="25400">
                <a:solidFill>
                  <a:srgbClr val="333399"/>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66" name="Straight Arrow Connector 65"/>
              <p:cNvCxnSpPr>
                <a:cxnSpLocks noChangeShapeType="1"/>
                <a:endCxn id="54" idx="0"/>
              </p:cNvCxnSpPr>
              <p:nvPr/>
            </p:nvCxnSpPr>
            <p:spPr bwMode="auto">
              <a:xfrm rot="5400000">
                <a:off x="4924431" y="4428949"/>
                <a:ext cx="228588" cy="666750"/>
              </a:xfrm>
              <a:prstGeom prst="straightConnector1">
                <a:avLst/>
              </a:prstGeom>
              <a:noFill/>
              <a:ln w="25400">
                <a:solidFill>
                  <a:srgbClr val="333399"/>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71" name="Straight Arrow Connector 70"/>
              <p:cNvCxnSpPr>
                <a:cxnSpLocks noChangeShapeType="1"/>
                <a:endCxn id="54" idx="2"/>
              </p:cNvCxnSpPr>
              <p:nvPr/>
            </p:nvCxnSpPr>
            <p:spPr bwMode="auto">
              <a:xfrm flipV="1">
                <a:off x="4038600" y="5562381"/>
                <a:ext cx="666750" cy="342881"/>
              </a:xfrm>
              <a:prstGeom prst="straightConnector1">
                <a:avLst/>
              </a:prstGeom>
              <a:noFill/>
              <a:ln w="25400">
                <a:solidFill>
                  <a:srgbClr val="333399"/>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78" name="Snip Single Corner Rectangle 77"/>
              <p:cNvSpPr>
                <a:spLocks/>
              </p:cNvSpPr>
              <p:nvPr/>
            </p:nvSpPr>
            <p:spPr bwMode="auto">
              <a:xfrm>
                <a:off x="2057400" y="4876618"/>
                <a:ext cx="1066800" cy="685763"/>
              </a:xfrm>
              <a:custGeom>
                <a:avLst/>
                <a:gdLst>
                  <a:gd name="T0" fmla="*/ 0 w 1066800"/>
                  <a:gd name="T1" fmla="*/ 0 h 685763"/>
                  <a:gd name="T2" fmla="*/ 952504 w 1066800"/>
                  <a:gd name="T3" fmla="*/ 0 h 685763"/>
                  <a:gd name="T4" fmla="*/ 1066800 w 1066800"/>
                  <a:gd name="T5" fmla="*/ 114296 h 685763"/>
                  <a:gd name="T6" fmla="*/ 1066800 w 1066800"/>
                  <a:gd name="T7" fmla="*/ 685763 h 685763"/>
                  <a:gd name="T8" fmla="*/ 0 w 1066800"/>
                  <a:gd name="T9" fmla="*/ 685763 h 685763"/>
                  <a:gd name="T10" fmla="*/ 0 w 1066800"/>
                  <a:gd name="T11" fmla="*/ 0 h 685763"/>
                  <a:gd name="T12" fmla="*/ 0 60000 65536"/>
                  <a:gd name="T13" fmla="*/ 0 60000 65536"/>
                  <a:gd name="T14" fmla="*/ 0 60000 65536"/>
                  <a:gd name="T15" fmla="*/ 0 60000 65536"/>
                  <a:gd name="T16" fmla="*/ 0 60000 65536"/>
                  <a:gd name="T17" fmla="*/ 0 60000 65536"/>
                  <a:gd name="T18" fmla="*/ 0 w 1066800"/>
                  <a:gd name="T19" fmla="*/ 0 h 685763"/>
                  <a:gd name="T20" fmla="*/ 1066800 w 1066800"/>
                  <a:gd name="T21" fmla="*/ 685763 h 685763"/>
                </a:gdLst>
                <a:ahLst/>
                <a:cxnLst>
                  <a:cxn ang="T12">
                    <a:pos x="T0" y="T1"/>
                  </a:cxn>
                  <a:cxn ang="T13">
                    <a:pos x="T2" y="T3"/>
                  </a:cxn>
                  <a:cxn ang="T14">
                    <a:pos x="T4" y="T5"/>
                  </a:cxn>
                  <a:cxn ang="T15">
                    <a:pos x="T6" y="T7"/>
                  </a:cxn>
                  <a:cxn ang="T16">
                    <a:pos x="T8" y="T9"/>
                  </a:cxn>
                  <a:cxn ang="T17">
                    <a:pos x="T10" y="T11"/>
                  </a:cxn>
                </a:cxnLst>
                <a:rect l="T18" t="T19" r="T20" b="T21"/>
                <a:pathLst>
                  <a:path w="1066800" h="685763">
                    <a:moveTo>
                      <a:pt x="0" y="0"/>
                    </a:moveTo>
                    <a:lnTo>
                      <a:pt x="952504" y="0"/>
                    </a:lnTo>
                    <a:lnTo>
                      <a:pt x="1066800" y="114296"/>
                    </a:lnTo>
                    <a:lnTo>
                      <a:pt x="1066800" y="685763"/>
                    </a:lnTo>
                    <a:lnTo>
                      <a:pt x="0" y="685763"/>
                    </a:lnTo>
                    <a:lnTo>
                      <a:pt x="0" y="0"/>
                    </a:lnTo>
                    <a:close/>
                  </a:path>
                </a:pathLst>
              </a:custGeom>
              <a:solidFill>
                <a:schemeClr val="accent2"/>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1800">
                    <a:solidFill>
                      <a:srgbClr val="FFFFFF"/>
                    </a:solidFill>
                    <a:latin typeface="Helvetica" charset="0"/>
                    <a:ea typeface="ＭＳ Ｐゴシック" charset="0"/>
                    <a:cs typeface="ＭＳ Ｐゴシック" charset="0"/>
                  </a:rPr>
                  <a:t>Page cache</a:t>
                </a:r>
              </a:p>
            </p:txBody>
          </p:sp>
          <p:cxnSp>
            <p:nvCxnSpPr>
              <p:cNvPr id="82" name="Straight Arrow Connector 81"/>
              <p:cNvCxnSpPr>
                <a:cxnSpLocks noChangeShapeType="1"/>
                <a:stCxn id="78" idx="0"/>
                <a:endCxn id="54" idx="1"/>
              </p:cNvCxnSpPr>
              <p:nvPr/>
            </p:nvCxnSpPr>
            <p:spPr bwMode="auto">
              <a:xfrm>
                <a:off x="3124200" y="5219500"/>
                <a:ext cx="342900" cy="1588"/>
              </a:xfrm>
              <a:prstGeom prst="straightConnector1">
                <a:avLst/>
              </a:prstGeom>
              <a:noFill/>
              <a:ln w="25400">
                <a:solidFill>
                  <a:schemeClr val="accent2"/>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pic>
            <p:nvPicPr>
              <p:cNvPr id="72762" name="Picture 9" descr="firefox.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24200" y="5791200"/>
                <a:ext cx="896938" cy="862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2741" name="TextBox 212"/>
            <p:cNvSpPr txBox="1">
              <a:spLocks noChangeArrowheads="1"/>
            </p:cNvSpPr>
            <p:nvPr/>
          </p:nvSpPr>
          <p:spPr bwMode="auto">
            <a:xfrm>
              <a:off x="1981200" y="6324600"/>
              <a:ext cx="41148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eaLnBrk="1" hangingPunct="1"/>
              <a:r>
                <a:rPr lang="en-US" altLang="en-US">
                  <a:latin typeface="Arial Narrow" pitchFamily="34" charset="0"/>
                </a:rPr>
                <a:t>Medium-scale deployment</a:t>
              </a:r>
            </a:p>
          </p:txBody>
        </p:sp>
      </p:grpSp>
      <p:grpSp>
        <p:nvGrpSpPr>
          <p:cNvPr id="14" name="Group 216"/>
          <p:cNvGrpSpPr>
            <a:grpSpLocks/>
          </p:cNvGrpSpPr>
          <p:nvPr/>
        </p:nvGrpSpPr>
        <p:grpSpPr bwMode="auto">
          <a:xfrm>
            <a:off x="5334000" y="1295400"/>
            <a:ext cx="4114800" cy="5554663"/>
            <a:chOff x="5334000" y="1295400"/>
            <a:chExt cx="4114800" cy="5555397"/>
          </a:xfrm>
        </p:grpSpPr>
        <p:grpSp>
          <p:nvGrpSpPr>
            <p:cNvPr id="72709" name="Group 209"/>
            <p:cNvGrpSpPr>
              <a:grpSpLocks/>
            </p:cNvGrpSpPr>
            <p:nvPr/>
          </p:nvGrpSpPr>
          <p:grpSpPr bwMode="auto">
            <a:xfrm>
              <a:off x="6096000" y="1295400"/>
              <a:ext cx="3276600" cy="4824413"/>
              <a:chOff x="2133600" y="1676400"/>
              <a:chExt cx="3276600" cy="4824413"/>
            </a:xfrm>
          </p:grpSpPr>
          <p:grpSp>
            <p:nvGrpSpPr>
              <p:cNvPr id="72711" name="Group 80"/>
              <p:cNvGrpSpPr>
                <a:grpSpLocks/>
              </p:cNvGrpSpPr>
              <p:nvPr/>
            </p:nvGrpSpPr>
            <p:grpSpPr bwMode="auto">
              <a:xfrm>
                <a:off x="2133600" y="4572000"/>
                <a:ext cx="2895600" cy="990600"/>
                <a:chOff x="2133600" y="1676400"/>
                <a:chExt cx="2895600" cy="990600"/>
              </a:xfrm>
            </p:grpSpPr>
            <p:sp>
              <p:nvSpPr>
                <p:cNvPr id="164" name="Rounded Rectangle 163"/>
                <p:cNvSpPr>
                  <a:spLocks noChangeArrowheads="1"/>
                </p:cNvSpPr>
                <p:nvPr/>
              </p:nvSpPr>
              <p:spPr bwMode="auto">
                <a:xfrm>
                  <a:off x="2286000" y="1829202"/>
                  <a:ext cx="2743200" cy="838311"/>
                </a:xfrm>
                <a:prstGeom prst="roundRect">
                  <a:avLst>
                    <a:gd name="adj" fmla="val 16667"/>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165" name="Rounded Rectangle 164"/>
                <p:cNvSpPr>
                  <a:spLocks noChangeArrowheads="1"/>
                </p:cNvSpPr>
                <p:nvPr/>
              </p:nvSpPr>
              <p:spPr bwMode="auto">
                <a:xfrm>
                  <a:off x="2209800" y="1752992"/>
                  <a:ext cx="2743200" cy="838311"/>
                </a:xfrm>
                <a:prstGeom prst="roundRect">
                  <a:avLst>
                    <a:gd name="adj" fmla="val 16667"/>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166" name="Rounded Rectangle 165"/>
                <p:cNvSpPr>
                  <a:spLocks noChangeArrowheads="1"/>
                </p:cNvSpPr>
                <p:nvPr/>
              </p:nvSpPr>
              <p:spPr bwMode="auto">
                <a:xfrm>
                  <a:off x="2133600" y="1676782"/>
                  <a:ext cx="2743200" cy="838311"/>
                </a:xfrm>
                <a:prstGeom prst="roundRect">
                  <a:avLst>
                    <a:gd name="adj" fmla="val 16667"/>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grpSp>
          <p:grpSp>
            <p:nvGrpSpPr>
              <p:cNvPr id="72712" name="Group 74"/>
              <p:cNvGrpSpPr>
                <a:grpSpLocks/>
              </p:cNvGrpSpPr>
              <p:nvPr/>
            </p:nvGrpSpPr>
            <p:grpSpPr bwMode="auto">
              <a:xfrm>
                <a:off x="2133600" y="2971800"/>
                <a:ext cx="1828800" cy="990600"/>
                <a:chOff x="2133600" y="1676400"/>
                <a:chExt cx="2895600" cy="990600"/>
              </a:xfrm>
            </p:grpSpPr>
            <p:sp>
              <p:nvSpPr>
                <p:cNvPr id="168" name="Rounded Rectangle 167"/>
                <p:cNvSpPr>
                  <a:spLocks noChangeArrowheads="1"/>
                </p:cNvSpPr>
                <p:nvPr/>
              </p:nvSpPr>
              <p:spPr bwMode="auto">
                <a:xfrm>
                  <a:off x="2286927" y="1828991"/>
                  <a:ext cx="2742273" cy="838311"/>
                </a:xfrm>
                <a:prstGeom prst="roundRect">
                  <a:avLst>
                    <a:gd name="adj" fmla="val 16667"/>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169" name="Rounded Rectangle 168"/>
                <p:cNvSpPr>
                  <a:spLocks noChangeArrowheads="1"/>
                </p:cNvSpPr>
                <p:nvPr/>
              </p:nvSpPr>
              <p:spPr bwMode="auto">
                <a:xfrm>
                  <a:off x="2209006" y="1752781"/>
                  <a:ext cx="2744788" cy="838311"/>
                </a:xfrm>
                <a:prstGeom prst="roundRect">
                  <a:avLst>
                    <a:gd name="adj" fmla="val 16667"/>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170" name="Rounded Rectangle 169"/>
                <p:cNvSpPr>
                  <a:spLocks noChangeArrowheads="1"/>
                </p:cNvSpPr>
                <p:nvPr/>
              </p:nvSpPr>
              <p:spPr bwMode="auto">
                <a:xfrm>
                  <a:off x="2133600" y="1676571"/>
                  <a:ext cx="2742275" cy="838311"/>
                </a:xfrm>
                <a:prstGeom prst="roundRect">
                  <a:avLst>
                    <a:gd name="adj" fmla="val 16667"/>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grpSp>
          <p:grpSp>
            <p:nvGrpSpPr>
              <p:cNvPr id="72713" name="Group 73"/>
              <p:cNvGrpSpPr>
                <a:grpSpLocks/>
              </p:cNvGrpSpPr>
              <p:nvPr/>
            </p:nvGrpSpPr>
            <p:grpSpPr bwMode="auto">
              <a:xfrm>
                <a:off x="2133600" y="1676400"/>
                <a:ext cx="2895600" cy="990600"/>
                <a:chOff x="2133600" y="1676400"/>
                <a:chExt cx="2895600" cy="990600"/>
              </a:xfrm>
            </p:grpSpPr>
            <p:sp>
              <p:nvSpPr>
                <p:cNvPr id="172" name="Rounded Rectangle 171"/>
                <p:cNvSpPr>
                  <a:spLocks noChangeArrowheads="1"/>
                </p:cNvSpPr>
                <p:nvPr/>
              </p:nvSpPr>
              <p:spPr bwMode="auto">
                <a:xfrm>
                  <a:off x="2286000" y="1828820"/>
                  <a:ext cx="2743200" cy="838311"/>
                </a:xfrm>
                <a:prstGeom prst="roundRect">
                  <a:avLst>
                    <a:gd name="adj" fmla="val 16667"/>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173" name="Rounded Rectangle 172"/>
                <p:cNvSpPr>
                  <a:spLocks noChangeArrowheads="1"/>
                </p:cNvSpPr>
                <p:nvPr/>
              </p:nvSpPr>
              <p:spPr bwMode="auto">
                <a:xfrm>
                  <a:off x="2209800" y="1752610"/>
                  <a:ext cx="2743200" cy="838311"/>
                </a:xfrm>
                <a:prstGeom prst="roundRect">
                  <a:avLst>
                    <a:gd name="adj" fmla="val 16667"/>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sp>
              <p:nvSpPr>
                <p:cNvPr id="174" name="Rounded Rectangle 173"/>
                <p:cNvSpPr>
                  <a:spLocks noChangeArrowheads="1"/>
                </p:cNvSpPr>
                <p:nvPr/>
              </p:nvSpPr>
              <p:spPr bwMode="auto">
                <a:xfrm>
                  <a:off x="2133600" y="1676400"/>
                  <a:ext cx="2743200" cy="838311"/>
                </a:xfrm>
                <a:prstGeom prst="roundRect">
                  <a:avLst>
                    <a:gd name="adj" fmla="val 16667"/>
                  </a:avLst>
                </a:prstGeom>
                <a:solidFill>
                  <a:srgbClr val="BFBFBF"/>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endParaRPr lang="en-US">
                    <a:solidFill>
                      <a:srgbClr val="FFFFFF"/>
                    </a:solidFill>
                    <a:latin typeface="Helvetica" charset="0"/>
                    <a:ea typeface="ＭＳ Ｐゴシック" charset="0"/>
                    <a:cs typeface="ＭＳ Ｐゴシック" charset="0"/>
                  </a:endParaRPr>
                </a:p>
              </p:txBody>
            </p:sp>
          </p:grpSp>
          <p:sp>
            <p:nvSpPr>
              <p:cNvPr id="175" name="Rectangle 174"/>
              <p:cNvSpPr>
                <a:spLocks noChangeArrowheads="1"/>
              </p:cNvSpPr>
              <p:nvPr/>
            </p:nvSpPr>
            <p:spPr bwMode="auto">
              <a:xfrm>
                <a:off x="2209800" y="4648592"/>
                <a:ext cx="2514600" cy="609681"/>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FF0000"/>
                    </a:solidFill>
                    <a:latin typeface="Helvetica" charset="0"/>
                    <a:ea typeface="ＭＳ Ｐゴシック" charset="0"/>
                    <a:cs typeface="ＭＳ Ｐゴシック" charset="0"/>
                  </a:rPr>
                  <a:t>HTTP servers &amp; static asset caches</a:t>
                </a:r>
              </a:p>
            </p:txBody>
          </p:sp>
          <p:grpSp>
            <p:nvGrpSpPr>
              <p:cNvPr id="22" name="Group 37"/>
              <p:cNvGrpSpPr/>
              <p:nvPr/>
            </p:nvGrpSpPr>
            <p:grpSpPr>
              <a:xfrm>
                <a:off x="2286000" y="3124200"/>
                <a:ext cx="1371600" cy="609600"/>
                <a:chOff x="2971800" y="2209800"/>
                <a:chExt cx="1371600" cy="609600"/>
              </a:xfrm>
              <a:solidFill>
                <a:srgbClr val="660066"/>
              </a:solidFill>
            </p:grpSpPr>
            <p:sp>
              <p:nvSpPr>
                <p:cNvPr id="177" name="Parallelogram 176"/>
                <p:cNvSpPr/>
                <p:nvPr/>
              </p:nvSpPr>
              <p:spPr>
                <a:xfrm>
                  <a:off x="2971800" y="22098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78" name="Parallelogram 177"/>
                <p:cNvSpPr/>
                <p:nvPr/>
              </p:nvSpPr>
              <p:spPr>
                <a:xfrm>
                  <a:off x="3200400" y="22098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79" name="Parallelogram 178"/>
                <p:cNvSpPr/>
                <p:nvPr/>
              </p:nvSpPr>
              <p:spPr>
                <a:xfrm>
                  <a:off x="3429000" y="22098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0" name="Parallelogram 179"/>
                <p:cNvSpPr/>
                <p:nvPr/>
              </p:nvSpPr>
              <p:spPr>
                <a:xfrm>
                  <a:off x="3657600" y="22098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1" name="Parallelogram 180"/>
                <p:cNvSpPr/>
                <p:nvPr/>
              </p:nvSpPr>
              <p:spPr>
                <a:xfrm>
                  <a:off x="3886200" y="22098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2" name="Parallelogram 181"/>
                <p:cNvSpPr/>
                <p:nvPr/>
              </p:nvSpPr>
              <p:spPr>
                <a:xfrm>
                  <a:off x="4114800" y="22098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3" name="Parallelogram 182"/>
                <p:cNvSpPr/>
                <p:nvPr/>
              </p:nvSpPr>
              <p:spPr>
                <a:xfrm>
                  <a:off x="2971800" y="24384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4" name="Parallelogram 183"/>
                <p:cNvSpPr/>
                <p:nvPr/>
              </p:nvSpPr>
              <p:spPr>
                <a:xfrm>
                  <a:off x="3200400" y="24384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5" name="Parallelogram 184"/>
                <p:cNvSpPr/>
                <p:nvPr/>
              </p:nvSpPr>
              <p:spPr>
                <a:xfrm>
                  <a:off x="3429000" y="24384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6" name="Parallelogram 185"/>
                <p:cNvSpPr/>
                <p:nvPr/>
              </p:nvSpPr>
              <p:spPr>
                <a:xfrm>
                  <a:off x="3657600" y="24384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7" name="Parallelogram 186"/>
                <p:cNvSpPr/>
                <p:nvPr/>
              </p:nvSpPr>
              <p:spPr>
                <a:xfrm>
                  <a:off x="3886200" y="24384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8" name="Parallelogram 187"/>
                <p:cNvSpPr/>
                <p:nvPr/>
              </p:nvSpPr>
              <p:spPr>
                <a:xfrm>
                  <a:off x="4114800" y="24384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9" name="Parallelogram 188"/>
                <p:cNvSpPr/>
                <p:nvPr/>
              </p:nvSpPr>
              <p:spPr>
                <a:xfrm>
                  <a:off x="2971800" y="26670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0" name="Parallelogram 189"/>
                <p:cNvSpPr/>
                <p:nvPr/>
              </p:nvSpPr>
              <p:spPr>
                <a:xfrm>
                  <a:off x="3200400" y="26670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1" name="Parallelogram 190"/>
                <p:cNvSpPr/>
                <p:nvPr/>
              </p:nvSpPr>
              <p:spPr>
                <a:xfrm>
                  <a:off x="3429000" y="26670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2" name="Parallelogram 191"/>
                <p:cNvSpPr/>
                <p:nvPr/>
              </p:nvSpPr>
              <p:spPr>
                <a:xfrm>
                  <a:off x="3657600" y="26670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3" name="Parallelogram 192"/>
                <p:cNvSpPr/>
                <p:nvPr/>
              </p:nvSpPr>
              <p:spPr>
                <a:xfrm>
                  <a:off x="3886200" y="26670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4" name="Parallelogram 193"/>
                <p:cNvSpPr/>
                <p:nvPr/>
              </p:nvSpPr>
              <p:spPr>
                <a:xfrm>
                  <a:off x="4114800" y="2667000"/>
                  <a:ext cx="228600" cy="152400"/>
                </a:xfrm>
                <a:prstGeom prst="parallelogram">
                  <a:avLst/>
                </a:prstGeom>
                <a:grpFill/>
                <a:ln>
                  <a:solidFill>
                    <a:schemeClr val="bg2"/>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grpSp>
            <p:nvGrpSpPr>
              <p:cNvPr id="72716" name="Group 68"/>
              <p:cNvGrpSpPr>
                <a:grpSpLocks/>
              </p:cNvGrpSpPr>
              <p:nvPr/>
            </p:nvGrpSpPr>
            <p:grpSpPr bwMode="auto">
              <a:xfrm>
                <a:off x="2209800" y="1752600"/>
                <a:ext cx="1295400" cy="4748213"/>
                <a:chOff x="2209800" y="1752600"/>
                <a:chExt cx="1295400" cy="4748212"/>
              </a:xfrm>
            </p:grpSpPr>
            <p:sp>
              <p:nvSpPr>
                <p:cNvPr id="196" name="Magnetic Disk 195"/>
                <p:cNvSpPr>
                  <a:spLocks noChangeArrowheads="1"/>
                </p:cNvSpPr>
                <p:nvPr/>
              </p:nvSpPr>
              <p:spPr bwMode="auto">
                <a:xfrm>
                  <a:off x="2209800" y="1752610"/>
                  <a:ext cx="1295400" cy="685890"/>
                </a:xfrm>
                <a:prstGeom prst="flowChartMagneticDisk">
                  <a:avLst/>
                </a:prstGeom>
                <a:solidFill>
                  <a:srgbClr val="333399"/>
                </a:solidFill>
                <a:ln w="9525">
                  <a:solidFill>
                    <a:srgbClr val="B6DCDF"/>
                  </a:solidFill>
                  <a:round/>
                  <a:headEnd/>
                  <a:tailEnd/>
                </a:ln>
                <a:effectLst>
                  <a:outerShdw blurRad="40000" dist="23000" dir="5400000" rotWithShape="0">
                    <a:srgbClr val="808080">
                      <a:alpha val="34999"/>
                    </a:srgbClr>
                  </a:outerShdw>
                </a:effectLst>
              </p:spPr>
              <p:txBody>
                <a:bodyPr anchor="ctr"/>
                <a:lstStyle/>
                <a:p>
                  <a:pPr algn="ctr">
                    <a:defRPr/>
                  </a:pPr>
                  <a:r>
                    <a:rPr lang="en-US" sz="1600">
                      <a:solidFill>
                        <a:schemeClr val="bg1"/>
                      </a:solidFill>
                      <a:latin typeface="Helvetica" charset="0"/>
                      <a:ea typeface="ＭＳ Ｐゴシック" charset="0"/>
                      <a:cs typeface="ＭＳ Ｐゴシック" charset="0"/>
                    </a:rPr>
                    <a:t>PostgreSQL</a:t>
                  </a:r>
                </a:p>
              </p:txBody>
            </p:sp>
            <p:grpSp>
              <p:nvGrpSpPr>
                <p:cNvPr id="72726" name="Group 52"/>
                <p:cNvGrpSpPr>
                  <a:grpSpLocks/>
                </p:cNvGrpSpPr>
                <p:nvPr/>
              </p:nvGrpSpPr>
              <p:grpSpPr bwMode="auto">
                <a:xfrm>
                  <a:off x="2209800" y="5333999"/>
                  <a:ext cx="896244" cy="1166813"/>
                  <a:chOff x="2971800" y="5410199"/>
                  <a:chExt cx="896244" cy="1166813"/>
                </a:xfrm>
              </p:grpSpPr>
              <p:pic>
                <p:nvPicPr>
                  <p:cNvPr id="72729" name="Picture 9" descr="firefox.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71800" y="5715000"/>
                    <a:ext cx="896244" cy="862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01" name="Straight Arrow Connector 200"/>
                  <p:cNvCxnSpPr>
                    <a:cxnSpLocks noChangeShapeType="1"/>
                  </p:cNvCxnSpPr>
                  <p:nvPr/>
                </p:nvCxnSpPr>
                <p:spPr bwMode="auto">
                  <a:xfrm rot="5400000">
                    <a:off x="3272612" y="5559133"/>
                    <a:ext cx="304840" cy="7937"/>
                  </a:xfrm>
                  <a:prstGeom prst="straightConnector1">
                    <a:avLst/>
                  </a:prstGeom>
                  <a:noFill/>
                  <a:ln w="25400">
                    <a:solidFill>
                      <a:schemeClr val="accent2"/>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cxnSp>
              <p:nvCxnSpPr>
                <p:cNvPr id="198" name="Elbow Connector 197"/>
                <p:cNvCxnSpPr>
                  <a:cxnSpLocks noChangeShapeType="1"/>
                </p:cNvCxnSpPr>
                <p:nvPr/>
              </p:nvCxnSpPr>
              <p:spPr bwMode="auto">
                <a:xfrm rot="16200000" flipV="1">
                  <a:off x="2228795" y="4134176"/>
                  <a:ext cx="838311" cy="38100"/>
                </a:xfrm>
                <a:prstGeom prst="bentConnector3">
                  <a:avLst>
                    <a:gd name="adj1" fmla="val 50000"/>
                  </a:avLst>
                </a:prstGeom>
                <a:noFill/>
                <a:ln w="25400">
                  <a:solidFill>
                    <a:schemeClr val="accent2"/>
                  </a:solidFill>
                  <a:miter lim="800000"/>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99" name="Elbow Connector 198"/>
                <p:cNvCxnSpPr>
                  <a:cxnSpLocks noChangeShapeType="1"/>
                  <a:endCxn id="196" idx="3"/>
                </p:cNvCxnSpPr>
                <p:nvPr/>
              </p:nvCxnSpPr>
              <p:spPr bwMode="auto">
                <a:xfrm rot="5400000" flipH="1" flipV="1">
                  <a:off x="2181150" y="2905301"/>
                  <a:ext cx="1143151" cy="209550"/>
                </a:xfrm>
                <a:prstGeom prst="bentConnector3">
                  <a:avLst>
                    <a:gd name="adj1" fmla="val 50000"/>
                  </a:avLst>
                </a:prstGeom>
                <a:noFill/>
                <a:ln w="25400">
                  <a:solidFill>
                    <a:srgbClr val="333399"/>
                  </a:solidFill>
                  <a:miter lim="800000"/>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grpSp>
            <p:nvGrpSpPr>
              <p:cNvPr id="72717" name="Group 69"/>
              <p:cNvGrpSpPr>
                <a:grpSpLocks/>
              </p:cNvGrpSpPr>
              <p:nvPr/>
            </p:nvGrpSpPr>
            <p:grpSpPr bwMode="auto">
              <a:xfrm>
                <a:off x="3086100" y="1752600"/>
                <a:ext cx="1638300" cy="4748213"/>
                <a:chOff x="3086100" y="1752600"/>
                <a:chExt cx="1638300" cy="4748212"/>
              </a:xfrm>
            </p:grpSpPr>
            <p:grpSp>
              <p:nvGrpSpPr>
                <p:cNvPr id="72719" name="Group 53"/>
                <p:cNvGrpSpPr>
                  <a:grpSpLocks/>
                </p:cNvGrpSpPr>
                <p:nvPr/>
              </p:nvGrpSpPr>
              <p:grpSpPr bwMode="auto">
                <a:xfrm>
                  <a:off x="3200400" y="5333999"/>
                  <a:ext cx="896244" cy="1166813"/>
                  <a:chOff x="2971800" y="5410199"/>
                  <a:chExt cx="896244" cy="1166813"/>
                </a:xfrm>
              </p:grpSpPr>
              <p:pic>
                <p:nvPicPr>
                  <p:cNvPr id="72723" name="Picture 9" descr="firefox.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71800" y="5715000"/>
                    <a:ext cx="896244" cy="862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08" name="Straight Arrow Connector 207"/>
                  <p:cNvCxnSpPr>
                    <a:cxnSpLocks noChangeShapeType="1"/>
                  </p:cNvCxnSpPr>
                  <p:nvPr/>
                </p:nvCxnSpPr>
                <p:spPr bwMode="auto">
                  <a:xfrm rot="5400000">
                    <a:off x="3272612" y="5559133"/>
                    <a:ext cx="304840" cy="7937"/>
                  </a:xfrm>
                  <a:prstGeom prst="straightConnector1">
                    <a:avLst/>
                  </a:prstGeom>
                  <a:noFill/>
                  <a:ln w="25400">
                    <a:solidFill>
                      <a:srgbClr val="FF0000"/>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cxnSp>
              <p:nvCxnSpPr>
                <p:cNvPr id="204" name="Elbow Connector 203"/>
                <p:cNvCxnSpPr>
                  <a:cxnSpLocks noChangeShapeType="1"/>
                </p:cNvCxnSpPr>
                <p:nvPr/>
              </p:nvCxnSpPr>
              <p:spPr bwMode="auto">
                <a:xfrm rot="16200000" flipV="1">
                  <a:off x="2800275" y="3791266"/>
                  <a:ext cx="1143151" cy="571500"/>
                </a:xfrm>
                <a:prstGeom prst="bentConnector3">
                  <a:avLst>
                    <a:gd name="adj1" fmla="val 50000"/>
                  </a:avLst>
                </a:prstGeom>
                <a:noFill/>
                <a:ln w="25400">
                  <a:solidFill>
                    <a:srgbClr val="FF0000"/>
                  </a:solidFill>
                  <a:miter lim="800000"/>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
              <p:nvSpPr>
                <p:cNvPr id="205" name="Snip Single Corner Rectangle 204"/>
                <p:cNvSpPr>
                  <a:spLocks/>
                </p:cNvSpPr>
                <p:nvPr/>
              </p:nvSpPr>
              <p:spPr bwMode="auto">
                <a:xfrm>
                  <a:off x="3657600" y="1752610"/>
                  <a:ext cx="1066800" cy="685890"/>
                </a:xfrm>
                <a:custGeom>
                  <a:avLst/>
                  <a:gdLst>
                    <a:gd name="T0" fmla="*/ 0 w 1066800"/>
                    <a:gd name="T1" fmla="*/ 0 h 685890"/>
                    <a:gd name="T2" fmla="*/ 952483 w 1066800"/>
                    <a:gd name="T3" fmla="*/ 0 h 685890"/>
                    <a:gd name="T4" fmla="*/ 1066800 w 1066800"/>
                    <a:gd name="T5" fmla="*/ 114317 h 685890"/>
                    <a:gd name="T6" fmla="*/ 1066800 w 1066800"/>
                    <a:gd name="T7" fmla="*/ 685890 h 685890"/>
                    <a:gd name="T8" fmla="*/ 0 w 1066800"/>
                    <a:gd name="T9" fmla="*/ 685890 h 685890"/>
                    <a:gd name="T10" fmla="*/ 0 w 1066800"/>
                    <a:gd name="T11" fmla="*/ 0 h 685890"/>
                    <a:gd name="T12" fmla="*/ 0 60000 65536"/>
                    <a:gd name="T13" fmla="*/ 0 60000 65536"/>
                    <a:gd name="T14" fmla="*/ 0 60000 65536"/>
                    <a:gd name="T15" fmla="*/ 0 60000 65536"/>
                    <a:gd name="T16" fmla="*/ 0 60000 65536"/>
                    <a:gd name="T17" fmla="*/ 0 60000 65536"/>
                    <a:gd name="T18" fmla="*/ 0 w 1066800"/>
                    <a:gd name="T19" fmla="*/ 0 h 685890"/>
                    <a:gd name="T20" fmla="*/ 1066800 w 1066800"/>
                    <a:gd name="T21" fmla="*/ 685890 h 685890"/>
                  </a:gdLst>
                  <a:ahLst/>
                  <a:cxnLst>
                    <a:cxn ang="T12">
                      <a:pos x="T0" y="T1"/>
                    </a:cxn>
                    <a:cxn ang="T13">
                      <a:pos x="T2" y="T3"/>
                    </a:cxn>
                    <a:cxn ang="T14">
                      <a:pos x="T4" y="T5"/>
                    </a:cxn>
                    <a:cxn ang="T15">
                      <a:pos x="T6" y="T7"/>
                    </a:cxn>
                    <a:cxn ang="T16">
                      <a:pos x="T8" y="T9"/>
                    </a:cxn>
                    <a:cxn ang="T17">
                      <a:pos x="T10" y="T11"/>
                    </a:cxn>
                  </a:cxnLst>
                  <a:rect l="T18" t="T19" r="T20" b="T21"/>
                  <a:pathLst>
                    <a:path w="1066800" h="685890">
                      <a:moveTo>
                        <a:pt x="0" y="0"/>
                      </a:moveTo>
                      <a:lnTo>
                        <a:pt x="952483" y="0"/>
                      </a:lnTo>
                      <a:lnTo>
                        <a:pt x="1066800" y="114317"/>
                      </a:lnTo>
                      <a:lnTo>
                        <a:pt x="1066800" y="685890"/>
                      </a:lnTo>
                      <a:lnTo>
                        <a:pt x="0" y="685890"/>
                      </a:lnTo>
                      <a:lnTo>
                        <a:pt x="0" y="0"/>
                      </a:lnTo>
                      <a:close/>
                    </a:path>
                  </a:pathLst>
                </a:custGeom>
                <a:solidFill>
                  <a:schemeClr val="accent2"/>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1400">
                      <a:solidFill>
                        <a:schemeClr val="bg1"/>
                      </a:solidFill>
                      <a:latin typeface="Helvetica" charset="0"/>
                      <a:ea typeface="ＭＳ Ｐゴシック" charset="0"/>
                      <a:cs typeface="ＭＳ Ｐゴシック" charset="0"/>
                    </a:rPr>
                    <a:t>Database</a:t>
                  </a:r>
                </a:p>
                <a:p>
                  <a:pPr algn="ctr">
                    <a:defRPr/>
                  </a:pPr>
                  <a:r>
                    <a:rPr lang="en-US" sz="1400">
                      <a:solidFill>
                        <a:schemeClr val="bg1"/>
                      </a:solidFill>
                      <a:latin typeface="Helvetica" charset="0"/>
                      <a:ea typeface="ＭＳ Ｐゴシック" charset="0"/>
                      <a:cs typeface="ＭＳ Ｐゴシック" charset="0"/>
                    </a:rPr>
                    <a:t>cache</a:t>
                  </a:r>
                </a:p>
              </p:txBody>
            </p:sp>
            <p:cxnSp>
              <p:nvCxnSpPr>
                <p:cNvPr id="206" name="Elbow Connector 205"/>
                <p:cNvCxnSpPr>
                  <a:cxnSpLocks noChangeShapeType="1"/>
                  <a:endCxn id="205" idx="1"/>
                </p:cNvCxnSpPr>
                <p:nvPr/>
              </p:nvCxnSpPr>
              <p:spPr bwMode="auto">
                <a:xfrm rot="5400000" flipH="1" flipV="1">
                  <a:off x="3190815" y="2352836"/>
                  <a:ext cx="914521" cy="1085850"/>
                </a:xfrm>
                <a:prstGeom prst="bentConnector3">
                  <a:avLst>
                    <a:gd name="adj1" fmla="val 50000"/>
                  </a:avLst>
                </a:prstGeom>
                <a:noFill/>
                <a:ln w="25400">
                  <a:solidFill>
                    <a:srgbClr val="FF0000"/>
                  </a:solidFill>
                  <a:miter lim="800000"/>
                  <a:headEn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sp>
            <p:nvSpPr>
              <p:cNvPr id="72718" name="TextBox 88"/>
              <p:cNvSpPr txBox="1">
                <a:spLocks noChangeArrowheads="1"/>
              </p:cNvSpPr>
              <p:nvPr/>
            </p:nvSpPr>
            <p:spPr bwMode="auto">
              <a:xfrm>
                <a:off x="3886201" y="2971800"/>
                <a:ext cx="1523999" cy="1200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ja-JP" altLang="en-US" dirty="0"/>
                  <a:t>“</a:t>
                </a:r>
                <a:r>
                  <a:rPr lang="en-US" altLang="ja-JP" dirty="0"/>
                  <a:t>Dynos</a:t>
                </a:r>
                <a:r>
                  <a:rPr lang="ja-JP" altLang="en-US" dirty="0"/>
                  <a:t>”</a:t>
                </a:r>
                <a:r>
                  <a:rPr lang="en-US" altLang="ja-JP" dirty="0"/>
                  <a:t> running</a:t>
                </a:r>
              </a:p>
              <a:p>
                <a:pPr eaLnBrk="1" hangingPunct="1"/>
                <a:r>
                  <a:rPr lang="en-US" altLang="en-US" dirty="0"/>
                  <a:t>apps</a:t>
                </a:r>
              </a:p>
            </p:txBody>
          </p:sp>
        </p:grpSp>
        <p:sp>
          <p:nvSpPr>
            <p:cNvPr id="72710" name="TextBox 213"/>
            <p:cNvSpPr txBox="1">
              <a:spLocks noChangeArrowheads="1"/>
            </p:cNvSpPr>
            <p:nvPr/>
          </p:nvSpPr>
          <p:spPr bwMode="auto">
            <a:xfrm>
              <a:off x="5334000" y="6019800"/>
              <a:ext cx="41148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eaLnBrk="1" hangingPunct="1"/>
              <a:r>
                <a:rPr lang="en-US" altLang="en-US">
                  <a:latin typeface="Arial Narrow" pitchFamily="34" charset="0"/>
                </a:rPr>
                <a:t>Large-scale curated </a:t>
              </a:r>
              <a:br>
                <a:rPr lang="en-US" altLang="en-US">
                  <a:latin typeface="Arial Narrow" pitchFamily="34" charset="0"/>
                </a:rPr>
              </a:br>
              <a:r>
                <a:rPr lang="en-US" altLang="en-US">
                  <a:latin typeface="Arial Narrow" pitchFamily="34" charset="0"/>
                </a:rPr>
                <a:t>deployment, e.g. Heroku</a:t>
              </a:r>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itle 1"/>
          <p:cNvSpPr>
            <a:spLocks noGrp="1"/>
          </p:cNvSpPr>
          <p:nvPr>
            <p:ph type="title"/>
          </p:nvPr>
        </p:nvSpPr>
        <p:spPr/>
        <p:txBody>
          <a:bodyPr/>
          <a:lstStyle/>
          <a:p>
            <a:r>
              <a:rPr lang="en-US" altLang="en-US" dirty="0" smtClean="0">
                <a:ea typeface="ＭＳ Ｐゴシック" pitchFamily="34" charset="-128"/>
              </a:rPr>
              <a:t>Iterators are Just </a:t>
            </a:r>
            <a:r>
              <a:rPr lang="en-US" altLang="en-US" dirty="0">
                <a:ea typeface="ＭＳ Ｐゴシック" pitchFamily="34" charset="-128"/>
              </a:rPr>
              <a:t>O</a:t>
            </a:r>
            <a:r>
              <a:rPr lang="en-US" altLang="en-US" dirty="0" smtClean="0">
                <a:ea typeface="ＭＳ Ｐゴシック" pitchFamily="34" charset="-128"/>
              </a:rPr>
              <a:t>ne </a:t>
            </a:r>
            <a:r>
              <a:rPr lang="en-US" altLang="en-US" dirty="0">
                <a:ea typeface="ＭＳ Ｐゴシック" pitchFamily="34" charset="-128"/>
              </a:rPr>
              <a:t>N</a:t>
            </a:r>
            <a:r>
              <a:rPr lang="en-US" altLang="en-US" dirty="0" smtClean="0">
                <a:ea typeface="ＭＳ Ｐゴシック" pitchFamily="34" charset="-128"/>
              </a:rPr>
              <a:t>ifty </a:t>
            </a:r>
            <a:r>
              <a:rPr lang="en-US" altLang="en-US" dirty="0">
                <a:ea typeface="ＭＳ Ｐゴシック" pitchFamily="34" charset="-128"/>
              </a:rPr>
              <a:t>U</a:t>
            </a:r>
            <a:r>
              <a:rPr lang="en-US" altLang="en-US" dirty="0" smtClean="0">
                <a:ea typeface="ＭＳ Ｐゴシック" pitchFamily="34" charset="-128"/>
              </a:rPr>
              <a:t>se of </a:t>
            </a:r>
            <a:r>
              <a:rPr lang="en-US" altLang="en-US" i="1" dirty="0" smtClean="0">
                <a:ea typeface="ＭＳ Ｐゴシック" pitchFamily="34" charset="-128"/>
              </a:rPr>
              <a:t>yield</a:t>
            </a:r>
            <a:endParaRPr lang="en-US" altLang="en-US" dirty="0" smtClean="0">
              <a:ea typeface="ＭＳ Ｐゴシック" pitchFamily="34" charset="-128"/>
            </a:endParaRPr>
          </a:p>
        </p:txBody>
      </p:sp>
      <p:sp>
        <p:nvSpPr>
          <p:cNvPr id="11266" name="Content Placeholder 3"/>
          <p:cNvSpPr>
            <a:spLocks noGrp="1"/>
          </p:cNvSpPr>
          <p:nvPr>
            <p:ph idx="1"/>
          </p:nvPr>
        </p:nvSpPr>
        <p:spPr>
          <a:xfrm>
            <a:off x="304800" y="1371600"/>
            <a:ext cx="4191000" cy="4754563"/>
          </a:xfrm>
        </p:spPr>
        <p:txBody>
          <a:bodyPr/>
          <a:lstStyle/>
          <a:p>
            <a:pPr marL="0" indent="0">
              <a:spcBef>
                <a:spcPct val="0"/>
              </a:spcBef>
              <a:buFontTx/>
              <a:buNone/>
            </a:pPr>
            <a:r>
              <a:rPr lang="en-US" altLang="en-US" sz="2000" i="1" smtClean="0">
                <a:solidFill>
                  <a:schemeClr val="bg2"/>
                </a:solidFill>
                <a:latin typeface="Lucida Sans Typewriter" pitchFamily="49" charset="0"/>
                <a:ea typeface="ＭＳ Ｐゴシック" pitchFamily="34" charset="-128"/>
              </a:rPr>
              <a:t># in File class</a:t>
            </a:r>
          </a:p>
          <a:p>
            <a:pPr marL="0" indent="0">
              <a:spcBef>
                <a:spcPct val="0"/>
              </a:spcBef>
              <a:buFontTx/>
              <a:buNone/>
            </a:pPr>
            <a:r>
              <a:rPr lang="en-US" altLang="en-US" sz="2000" smtClean="0">
                <a:solidFill>
                  <a:srgbClr val="333399"/>
                </a:solidFill>
                <a:latin typeface="Lucida Sans Typewriter" pitchFamily="49" charset="0"/>
                <a:ea typeface="ＭＳ Ｐゴシック" pitchFamily="34" charset="-128"/>
              </a:rPr>
              <a:t>def </a:t>
            </a:r>
            <a:r>
              <a:rPr lang="en-US" altLang="en-US" sz="2000" smtClean="0">
                <a:solidFill>
                  <a:srgbClr val="FF0000"/>
                </a:solidFill>
                <a:latin typeface="Lucida Sans Typewriter" pitchFamily="49" charset="0"/>
                <a:ea typeface="ＭＳ Ｐゴシック" pitchFamily="34" charset="-128"/>
              </a:rPr>
              <a:t>open(filename)</a:t>
            </a:r>
          </a:p>
          <a:p>
            <a:pPr marL="0" indent="0">
              <a:spcBef>
                <a:spcPct val="0"/>
              </a:spcBef>
              <a:buFontTx/>
              <a:buNone/>
            </a:pPr>
            <a:r>
              <a:rPr lang="en-US" altLang="en-US" sz="2000" smtClean="0">
                <a:solidFill>
                  <a:srgbClr val="333399"/>
                </a:solidFill>
                <a:latin typeface="Lucida Sans Typewriter" pitchFamily="49" charset="0"/>
                <a:ea typeface="ＭＳ Ｐゴシック" pitchFamily="34" charset="-128"/>
              </a:rPr>
              <a:t>  ...open a file...</a:t>
            </a:r>
          </a:p>
          <a:p>
            <a:pPr marL="0" indent="0">
              <a:spcBef>
                <a:spcPct val="0"/>
              </a:spcBef>
              <a:buFontTx/>
              <a:buNone/>
            </a:pPr>
            <a:r>
              <a:rPr lang="en-US" altLang="en-US" sz="2000" smtClean="0">
                <a:solidFill>
                  <a:srgbClr val="333399"/>
                </a:solidFill>
                <a:latin typeface="Lucida Sans Typewriter" pitchFamily="49" charset="0"/>
                <a:ea typeface="ＭＳ Ｐゴシック" pitchFamily="34" charset="-128"/>
              </a:rPr>
              <a:t>end</a:t>
            </a:r>
          </a:p>
          <a:p>
            <a:pPr marL="0" indent="0">
              <a:spcBef>
                <a:spcPct val="0"/>
              </a:spcBef>
              <a:buFontTx/>
              <a:buNone/>
            </a:pPr>
            <a:r>
              <a:rPr lang="en-US" altLang="en-US" sz="2000" smtClean="0">
                <a:solidFill>
                  <a:srgbClr val="333399"/>
                </a:solidFill>
                <a:latin typeface="Lucida Sans Typewriter" pitchFamily="49" charset="0"/>
                <a:ea typeface="ＭＳ Ｐゴシック" pitchFamily="34" charset="-128"/>
              </a:rPr>
              <a:t>def </a:t>
            </a:r>
            <a:r>
              <a:rPr lang="en-US" altLang="en-US" sz="2000" smtClean="0">
                <a:solidFill>
                  <a:srgbClr val="FF0000"/>
                </a:solidFill>
                <a:latin typeface="Lucida Sans Typewriter" pitchFamily="49" charset="0"/>
                <a:ea typeface="ＭＳ Ｐゴシック" pitchFamily="34" charset="-128"/>
              </a:rPr>
              <a:t>close</a:t>
            </a:r>
          </a:p>
          <a:p>
            <a:pPr marL="0" indent="0">
              <a:spcBef>
                <a:spcPct val="0"/>
              </a:spcBef>
              <a:buFontTx/>
              <a:buNone/>
            </a:pPr>
            <a:r>
              <a:rPr lang="en-US" altLang="en-US" sz="2000" smtClean="0">
                <a:solidFill>
                  <a:srgbClr val="333399"/>
                </a:solidFill>
                <a:latin typeface="Lucida Sans Typewriter" pitchFamily="49" charset="0"/>
                <a:ea typeface="ＭＳ Ｐゴシック" pitchFamily="34" charset="-128"/>
              </a:rPr>
              <a:t>  ...close a file...</a:t>
            </a:r>
          </a:p>
          <a:p>
            <a:pPr marL="0" indent="0">
              <a:spcBef>
                <a:spcPct val="0"/>
              </a:spcBef>
              <a:buFontTx/>
              <a:buNone/>
            </a:pPr>
            <a:r>
              <a:rPr lang="en-US" altLang="en-US" sz="2000" smtClean="0">
                <a:solidFill>
                  <a:srgbClr val="333399"/>
                </a:solidFill>
                <a:latin typeface="Lucida Sans Typewriter" pitchFamily="49" charset="0"/>
                <a:ea typeface="ＭＳ Ｐゴシック" pitchFamily="34" charset="-128"/>
              </a:rPr>
              <a:t>end</a:t>
            </a:r>
          </a:p>
          <a:p>
            <a:pPr marL="0" indent="0">
              <a:spcBef>
                <a:spcPct val="0"/>
              </a:spcBef>
              <a:buFontTx/>
              <a:buNone/>
            </a:pPr>
            <a:endParaRPr lang="en-US" altLang="en-US" sz="2000" smtClean="0">
              <a:solidFill>
                <a:srgbClr val="333399"/>
              </a:solidFill>
              <a:latin typeface="Lucida Sans Typewriter" pitchFamily="49" charset="0"/>
              <a:ea typeface="ＭＳ Ｐゴシック" pitchFamily="34" charset="-128"/>
            </a:endParaRPr>
          </a:p>
          <a:p>
            <a:pPr marL="0" indent="0">
              <a:spcBef>
                <a:spcPct val="0"/>
              </a:spcBef>
              <a:buFontTx/>
              <a:buNone/>
            </a:pPr>
            <a:r>
              <a:rPr lang="en-US" altLang="en-US" sz="2000" i="1" smtClean="0">
                <a:solidFill>
                  <a:schemeClr val="bg2"/>
                </a:solidFill>
                <a:latin typeface="Lucida Sans Typewriter" pitchFamily="49" charset="0"/>
                <a:ea typeface="ＭＳ Ｐゴシック" pitchFamily="34" charset="-128"/>
              </a:rPr>
              <a:t># in your code</a:t>
            </a:r>
          </a:p>
          <a:p>
            <a:pPr marL="0" indent="0">
              <a:spcBef>
                <a:spcPct val="0"/>
              </a:spcBef>
              <a:buFontTx/>
              <a:buNone/>
            </a:pPr>
            <a:r>
              <a:rPr lang="en-US" altLang="en-US" sz="2000" smtClean="0">
                <a:solidFill>
                  <a:srgbClr val="333399"/>
                </a:solidFill>
                <a:latin typeface="Lucida Sans Typewriter" pitchFamily="49" charset="0"/>
                <a:ea typeface="ＭＳ Ｐゴシック" pitchFamily="34" charset="-128"/>
              </a:rPr>
              <a:t>def do_everything</a:t>
            </a:r>
          </a:p>
          <a:p>
            <a:pPr marL="0" indent="0">
              <a:spcBef>
                <a:spcPct val="0"/>
              </a:spcBef>
              <a:buFontTx/>
              <a:buNone/>
            </a:pPr>
            <a:r>
              <a:rPr lang="en-US" altLang="en-US" sz="2000" smtClean="0">
                <a:solidFill>
                  <a:srgbClr val="333399"/>
                </a:solidFill>
                <a:latin typeface="Lucida Sans Typewriter" pitchFamily="49" charset="0"/>
                <a:ea typeface="ＭＳ Ｐゴシック" pitchFamily="34" charset="-128"/>
              </a:rPr>
              <a:t>  </a:t>
            </a:r>
            <a:r>
              <a:rPr lang="en-US" altLang="en-US" sz="2000" smtClean="0">
                <a:solidFill>
                  <a:srgbClr val="FF0000"/>
                </a:solidFill>
                <a:latin typeface="Lucida Sans Typewriter" pitchFamily="49" charset="0"/>
                <a:ea typeface="ＭＳ Ｐゴシック" pitchFamily="34" charset="-128"/>
              </a:rPr>
              <a:t>f = File.open(</a:t>
            </a:r>
            <a:r>
              <a:rPr lang="en-US" altLang="en-US" sz="2000" smtClean="0">
                <a:solidFill>
                  <a:schemeClr val="accent2"/>
                </a:solidFill>
                <a:latin typeface="Lucida Sans Typewriter" pitchFamily="49" charset="0"/>
                <a:ea typeface="ＭＳ Ｐゴシック" pitchFamily="34" charset="-128"/>
              </a:rPr>
              <a:t>"foo"</a:t>
            </a:r>
            <a:r>
              <a:rPr lang="en-US" altLang="en-US" sz="2000" smtClean="0">
                <a:solidFill>
                  <a:srgbClr val="FF0000"/>
                </a:solidFill>
                <a:latin typeface="Lucida Sans Typewriter" pitchFamily="49" charset="0"/>
                <a:ea typeface="ＭＳ Ｐゴシック" pitchFamily="34" charset="-128"/>
              </a:rPr>
              <a:t>)</a:t>
            </a:r>
          </a:p>
          <a:p>
            <a:pPr marL="0" indent="0">
              <a:spcBef>
                <a:spcPct val="0"/>
              </a:spcBef>
              <a:buFontTx/>
              <a:buNone/>
            </a:pPr>
            <a:r>
              <a:rPr lang="en-US" altLang="en-US" sz="2000" smtClean="0">
                <a:solidFill>
                  <a:srgbClr val="333399"/>
                </a:solidFill>
                <a:latin typeface="Lucida Sans Typewriter" pitchFamily="49" charset="0"/>
                <a:ea typeface="ＭＳ Ｐゴシック" pitchFamily="34" charset="-128"/>
              </a:rPr>
              <a:t>  my_custom_stuff(f)</a:t>
            </a:r>
          </a:p>
          <a:p>
            <a:pPr marL="0" indent="0">
              <a:spcBef>
                <a:spcPct val="0"/>
              </a:spcBef>
              <a:buFontTx/>
              <a:buNone/>
            </a:pPr>
            <a:r>
              <a:rPr lang="en-US" altLang="en-US" sz="2000" smtClean="0">
                <a:solidFill>
                  <a:srgbClr val="FF0000"/>
                </a:solidFill>
                <a:latin typeface="Lucida Sans Typewriter" pitchFamily="49" charset="0"/>
                <a:ea typeface="ＭＳ Ｐゴシック" pitchFamily="34" charset="-128"/>
              </a:rPr>
              <a:t>  f.close()</a:t>
            </a:r>
          </a:p>
          <a:p>
            <a:pPr marL="0" indent="0">
              <a:spcBef>
                <a:spcPct val="0"/>
              </a:spcBef>
              <a:buFontTx/>
              <a:buNone/>
            </a:pPr>
            <a:r>
              <a:rPr lang="en-US" altLang="en-US" sz="2000" smtClean="0">
                <a:solidFill>
                  <a:srgbClr val="333399"/>
                </a:solidFill>
                <a:latin typeface="Lucida Sans Typewriter" pitchFamily="49" charset="0"/>
                <a:ea typeface="ＭＳ Ｐゴシック" pitchFamily="34" charset="-128"/>
              </a:rPr>
              <a:t>end</a:t>
            </a:r>
          </a:p>
          <a:p>
            <a:pPr marL="0" indent="0">
              <a:spcBef>
                <a:spcPct val="0"/>
              </a:spcBef>
              <a:buFontTx/>
              <a:buNone/>
            </a:pPr>
            <a:endParaRPr lang="en-US" altLang="en-US" sz="2000" smtClean="0">
              <a:solidFill>
                <a:srgbClr val="333399"/>
              </a:solidFill>
              <a:latin typeface="Lucida Sans Typewriter" pitchFamily="49" charset="0"/>
              <a:ea typeface="ＭＳ Ｐゴシック" pitchFamily="34" charset="-128"/>
            </a:endParaRPr>
          </a:p>
          <a:p>
            <a:pPr marL="0" indent="0" algn="ctr">
              <a:spcBef>
                <a:spcPct val="0"/>
              </a:spcBef>
              <a:buFontTx/>
              <a:buNone/>
            </a:pPr>
            <a:r>
              <a:rPr lang="en-US" altLang="en-US" sz="2400" smtClean="0">
                <a:ea typeface="ＭＳ Ｐゴシック" pitchFamily="34" charset="-128"/>
              </a:rPr>
              <a:t>Without yield(): expose 2 calls in other library</a:t>
            </a:r>
          </a:p>
        </p:txBody>
      </p:sp>
      <p:sp>
        <p:nvSpPr>
          <p:cNvPr id="6" name="Content Placeholder 3"/>
          <p:cNvSpPr txBox="1">
            <a:spLocks/>
          </p:cNvSpPr>
          <p:nvPr/>
        </p:nvSpPr>
        <p:spPr bwMode="auto">
          <a:xfrm>
            <a:off x="4953000" y="1371600"/>
            <a:ext cx="4191000" cy="4754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en-US" altLang="en-US" sz="2000" i="1">
                <a:solidFill>
                  <a:srgbClr val="808080"/>
                </a:solidFill>
                <a:latin typeface="Lucida Sans Typewriter" pitchFamily="49" charset="0"/>
              </a:rPr>
              <a:t># in some other library</a:t>
            </a:r>
          </a:p>
          <a:p>
            <a:r>
              <a:rPr lang="en-US" altLang="en-US" sz="2000">
                <a:solidFill>
                  <a:srgbClr val="333399"/>
                </a:solidFill>
                <a:latin typeface="Lucida Sans Typewriter" pitchFamily="49" charset="0"/>
              </a:rPr>
              <a:t>def </a:t>
            </a:r>
            <a:r>
              <a:rPr lang="en-US" altLang="en-US" sz="2000">
                <a:solidFill>
                  <a:srgbClr val="FF0000"/>
                </a:solidFill>
                <a:latin typeface="Lucida Sans Typewriter" pitchFamily="49" charset="0"/>
              </a:rPr>
              <a:t>open(filename)</a:t>
            </a:r>
          </a:p>
          <a:p>
            <a:r>
              <a:rPr lang="en-US" altLang="en-US" sz="2000">
                <a:solidFill>
                  <a:srgbClr val="333399"/>
                </a:solidFill>
                <a:latin typeface="Lucida Sans Typewriter" pitchFamily="49" charset="0"/>
              </a:rPr>
              <a:t>  ...before code...</a:t>
            </a:r>
          </a:p>
          <a:p>
            <a:r>
              <a:rPr lang="en-US" altLang="en-US" sz="2000">
                <a:solidFill>
                  <a:srgbClr val="333399"/>
                </a:solidFill>
                <a:latin typeface="Lucida Sans Typewriter" pitchFamily="49" charset="0"/>
              </a:rPr>
              <a:t>  </a:t>
            </a:r>
            <a:r>
              <a:rPr lang="en-US" altLang="en-US" sz="2000">
                <a:solidFill>
                  <a:srgbClr val="FF0000"/>
                </a:solidFill>
                <a:latin typeface="Lucida Sans Typewriter" pitchFamily="49" charset="0"/>
              </a:rPr>
              <a:t>yield </a:t>
            </a:r>
            <a:r>
              <a:rPr lang="en-US" altLang="en-US" sz="2000">
                <a:solidFill>
                  <a:srgbClr val="333399"/>
                </a:solidFill>
                <a:latin typeface="Lucida Sans Typewriter" pitchFamily="49" charset="0"/>
              </a:rPr>
              <a:t>file_descriptor</a:t>
            </a:r>
          </a:p>
          <a:p>
            <a:r>
              <a:rPr lang="en-US" altLang="en-US" sz="2000">
                <a:solidFill>
                  <a:srgbClr val="333399"/>
                </a:solidFill>
                <a:latin typeface="Lucida Sans Typewriter" pitchFamily="49" charset="0"/>
              </a:rPr>
              <a:t>  ...after code...</a:t>
            </a:r>
          </a:p>
          <a:p>
            <a:r>
              <a:rPr lang="en-US" altLang="en-US" sz="2000">
                <a:solidFill>
                  <a:srgbClr val="333399"/>
                </a:solidFill>
                <a:latin typeface="Lucida Sans Typewriter" pitchFamily="49" charset="0"/>
              </a:rPr>
              <a:t>end</a:t>
            </a:r>
          </a:p>
          <a:p>
            <a:endParaRPr lang="en-US" altLang="en-US" sz="2000">
              <a:solidFill>
                <a:srgbClr val="333399"/>
              </a:solidFill>
              <a:latin typeface="Lucida Sans Typewriter" pitchFamily="49" charset="0"/>
            </a:endParaRPr>
          </a:p>
          <a:p>
            <a:endParaRPr lang="en-US" altLang="en-US" sz="2000">
              <a:solidFill>
                <a:srgbClr val="333399"/>
              </a:solidFill>
              <a:latin typeface="Lucida Sans Typewriter" pitchFamily="49" charset="0"/>
            </a:endParaRPr>
          </a:p>
          <a:p>
            <a:r>
              <a:rPr lang="en-US" altLang="en-US" sz="2000" i="1">
                <a:solidFill>
                  <a:srgbClr val="808080"/>
                </a:solidFill>
                <a:latin typeface="Lucida Sans Typewriter" pitchFamily="49" charset="0"/>
              </a:rPr>
              <a:t># in your code</a:t>
            </a:r>
            <a:endParaRPr lang="en-US" altLang="en-US" sz="2000">
              <a:solidFill>
                <a:srgbClr val="333399"/>
              </a:solidFill>
              <a:latin typeface="Lucida Sans Typewriter" pitchFamily="49" charset="0"/>
            </a:endParaRPr>
          </a:p>
          <a:p>
            <a:r>
              <a:rPr lang="en-US" altLang="en-US" sz="2000">
                <a:solidFill>
                  <a:srgbClr val="333399"/>
                </a:solidFill>
                <a:latin typeface="Lucida Sans Typewriter" pitchFamily="49" charset="0"/>
              </a:rPr>
              <a:t>def do_everything</a:t>
            </a:r>
          </a:p>
          <a:p>
            <a:r>
              <a:rPr lang="en-US" altLang="en-US" sz="2000">
                <a:solidFill>
                  <a:srgbClr val="333399"/>
                </a:solidFill>
                <a:latin typeface="Lucida Sans Typewriter" pitchFamily="49" charset="0"/>
              </a:rPr>
              <a:t>  </a:t>
            </a:r>
            <a:r>
              <a:rPr lang="en-US" altLang="en-US" sz="2000">
                <a:solidFill>
                  <a:srgbClr val="FF0000"/>
                </a:solidFill>
                <a:latin typeface="Lucida Sans Typewriter" pitchFamily="49" charset="0"/>
              </a:rPr>
              <a:t>File.open("foo") do |</a:t>
            </a:r>
            <a:r>
              <a:rPr lang="en-US" altLang="en-US" sz="2000">
                <a:solidFill>
                  <a:srgbClr val="333399"/>
                </a:solidFill>
                <a:latin typeface="Lucida Sans Typewriter" pitchFamily="49" charset="0"/>
              </a:rPr>
              <a:t>f</a:t>
            </a:r>
            <a:r>
              <a:rPr lang="en-US" altLang="en-US" sz="2000">
                <a:solidFill>
                  <a:srgbClr val="FF0000"/>
                </a:solidFill>
                <a:latin typeface="Lucida Sans Typewriter" pitchFamily="49" charset="0"/>
              </a:rPr>
              <a:t>|</a:t>
            </a:r>
          </a:p>
          <a:p>
            <a:r>
              <a:rPr lang="en-US" altLang="en-US" sz="2000">
                <a:solidFill>
                  <a:srgbClr val="333399"/>
                </a:solidFill>
                <a:latin typeface="Lucida Sans Typewriter" pitchFamily="49" charset="0"/>
              </a:rPr>
              <a:t>    my_custom_stuff(f)</a:t>
            </a:r>
          </a:p>
          <a:p>
            <a:r>
              <a:rPr lang="en-US" altLang="en-US" sz="2000">
                <a:solidFill>
                  <a:srgbClr val="333399"/>
                </a:solidFill>
                <a:latin typeface="Lucida Sans Typewriter" pitchFamily="49" charset="0"/>
              </a:rPr>
              <a:t>  </a:t>
            </a:r>
            <a:r>
              <a:rPr lang="en-US" altLang="en-US" sz="2000">
                <a:solidFill>
                  <a:srgbClr val="FF0000"/>
                </a:solidFill>
                <a:latin typeface="Lucida Sans Typewriter" pitchFamily="49" charset="0"/>
              </a:rPr>
              <a:t>end</a:t>
            </a:r>
          </a:p>
          <a:p>
            <a:r>
              <a:rPr lang="en-US" altLang="en-US" sz="2000">
                <a:solidFill>
                  <a:srgbClr val="333399"/>
                </a:solidFill>
                <a:latin typeface="Lucida Sans Typewriter" pitchFamily="49" charset="0"/>
              </a:rPr>
              <a:t>end</a:t>
            </a:r>
          </a:p>
          <a:p>
            <a:endParaRPr lang="en-US" altLang="en-US" sz="2000">
              <a:solidFill>
                <a:srgbClr val="333399"/>
              </a:solidFill>
              <a:latin typeface="Lucida Sans Typewriter" pitchFamily="49" charset="0"/>
            </a:endParaRPr>
          </a:p>
          <a:p>
            <a:pPr algn="ctr"/>
            <a:r>
              <a:rPr lang="en-US" altLang="en-US">
                <a:latin typeface="Helvetica" pitchFamily="-84" charset="0"/>
              </a:rPr>
              <a:t>With yield(): expose 1 call in other library</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p:nvPr>
        </p:nvSpPr>
        <p:spPr/>
        <p:txBody>
          <a:bodyPr/>
          <a:lstStyle/>
          <a:p>
            <a:r>
              <a:rPr lang="ja-JP" altLang="en-US" dirty="0" smtClean="0">
                <a:ea typeface="ＭＳ Ｐゴシック" pitchFamily="34" charset="-128"/>
              </a:rPr>
              <a:t>“</a:t>
            </a:r>
            <a:r>
              <a:rPr lang="en-US" altLang="ja-JP" dirty="0" smtClean="0">
                <a:ea typeface="ＭＳ Ｐゴシック" pitchFamily="34" charset="-128"/>
              </a:rPr>
              <a:t>Shared Nothing</a:t>
            </a:r>
            <a:r>
              <a:rPr lang="ja-JP" altLang="en-US" dirty="0" smtClean="0">
                <a:ea typeface="ＭＳ Ｐゴシック" pitchFamily="34" charset="-128"/>
              </a:rPr>
              <a:t>”</a:t>
            </a:r>
            <a:endParaRPr lang="en-US" altLang="en-US" dirty="0" smtClean="0">
              <a:ea typeface="ＭＳ Ｐゴシック" pitchFamily="34" charset="-128"/>
            </a:endParaRPr>
          </a:p>
        </p:txBody>
      </p:sp>
      <p:pic>
        <p:nvPicPr>
          <p:cNvPr id="74754" name="Content Placeholder 4" descr="three_tier.pdf.gif"/>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304800" y="1924050"/>
            <a:ext cx="8534400" cy="3649663"/>
          </a:xfrm>
        </p:spPr>
      </p:pic>
      <p:sp>
        <p:nvSpPr>
          <p:cNvPr id="74755"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E1B701D-62B5-480C-B117-1E08A589612A}" type="slidenum">
              <a:rPr lang="en-US" altLang="en-US" sz="1400">
                <a:latin typeface="Helvetica" pitchFamily="-84" charset="0"/>
              </a:rPr>
              <a:pPr eaLnBrk="1" hangingPunct="1"/>
              <a:t>50</a:t>
            </a:fld>
            <a:endParaRPr lang="en-US" altLang="en-US" sz="1400">
              <a:latin typeface="Helvetica" pitchFamily="-84" charset="0"/>
            </a:endParaRPr>
          </a:p>
        </p:txBody>
      </p:sp>
    </p:spTree>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p:cNvSpPr>
            <a:spLocks noGrp="1"/>
          </p:cNvSpPr>
          <p:nvPr>
            <p:ph type="title"/>
          </p:nvPr>
        </p:nvSpPr>
        <p:spPr/>
        <p:txBody>
          <a:bodyPr/>
          <a:lstStyle/>
          <a:p>
            <a:r>
              <a:rPr lang="en-US" altLang="en-US" smtClean="0">
                <a:ea typeface="ＭＳ Ｐゴシック" pitchFamily="34" charset="-128"/>
              </a:rPr>
              <a:t>Sharding vs. Replication</a:t>
            </a:r>
          </a:p>
        </p:txBody>
      </p:sp>
      <p:sp>
        <p:nvSpPr>
          <p:cNvPr id="75778" name="Content Placeholder 2"/>
          <p:cNvSpPr>
            <a:spLocks noGrp="1"/>
          </p:cNvSpPr>
          <p:nvPr>
            <p:ph idx="1"/>
          </p:nvPr>
        </p:nvSpPr>
        <p:spPr>
          <a:xfrm>
            <a:off x="304800" y="1371600"/>
            <a:ext cx="4570412" cy="4754563"/>
          </a:xfrm>
        </p:spPr>
        <p:txBody>
          <a:bodyPr/>
          <a:lstStyle/>
          <a:p>
            <a:r>
              <a:rPr lang="en-US" altLang="en-US" sz="2400" dirty="0" smtClean="0">
                <a:ea typeface="ＭＳ Ｐゴシック" pitchFamily="34" charset="-128"/>
              </a:rPr>
              <a:t>Partition data across independent </a:t>
            </a:r>
            <a:r>
              <a:rPr lang="ja-JP" altLang="en-US" sz="2400" dirty="0" smtClean="0">
                <a:ea typeface="ＭＳ Ｐゴシック" pitchFamily="34" charset="-128"/>
              </a:rPr>
              <a:t>“</a:t>
            </a:r>
            <a:r>
              <a:rPr lang="en-US" altLang="ja-JP" sz="2400" dirty="0" smtClean="0">
                <a:ea typeface="ＭＳ Ｐゴシック" pitchFamily="34" charset="-128"/>
              </a:rPr>
              <a:t>shards</a:t>
            </a:r>
            <a:r>
              <a:rPr lang="ja-JP" altLang="en-US" sz="2400" dirty="0" smtClean="0">
                <a:ea typeface="ＭＳ Ｐゴシック" pitchFamily="34" charset="-128"/>
              </a:rPr>
              <a:t>”</a:t>
            </a:r>
            <a:r>
              <a:rPr lang="en-US" altLang="ja-JP" sz="2400" dirty="0" smtClean="0">
                <a:ea typeface="ＭＳ Ｐゴシック" pitchFamily="34" charset="-128"/>
              </a:rPr>
              <a:t>?</a:t>
            </a:r>
          </a:p>
          <a:p>
            <a:pPr lvl="1">
              <a:buFontTx/>
              <a:buNone/>
            </a:pPr>
            <a:r>
              <a:rPr lang="en-US" altLang="en-US" sz="2000" dirty="0" smtClean="0">
                <a:ea typeface="ＭＳ Ｐゴシック" pitchFamily="34" charset="-128"/>
              </a:rPr>
              <a:t>+ Scales great</a:t>
            </a:r>
          </a:p>
          <a:p>
            <a:pPr lvl="1"/>
            <a:r>
              <a:rPr lang="en-US" altLang="en-US" sz="2000" dirty="0" smtClean="0">
                <a:ea typeface="ＭＳ Ｐゴシック" pitchFamily="34" charset="-128"/>
              </a:rPr>
              <a:t>Bad when operations touch &gt;1 table</a:t>
            </a:r>
          </a:p>
          <a:p>
            <a:pPr lvl="1"/>
            <a:r>
              <a:rPr lang="en-US" altLang="en-US" sz="2000" dirty="0" smtClean="0">
                <a:ea typeface="ＭＳ Ｐゴシック" pitchFamily="34" charset="-128"/>
              </a:rPr>
              <a:t>Example use: user profile</a:t>
            </a:r>
          </a:p>
          <a:p>
            <a:r>
              <a:rPr lang="en-US" altLang="en-US" sz="2400" dirty="0" smtClean="0">
                <a:ea typeface="ＭＳ Ｐゴシック" pitchFamily="34" charset="-128"/>
              </a:rPr>
              <a:t>Replicate all data everywhere?</a:t>
            </a:r>
          </a:p>
          <a:p>
            <a:pPr lvl="1">
              <a:buFontTx/>
              <a:buNone/>
            </a:pPr>
            <a:r>
              <a:rPr lang="en-US" altLang="en-US" sz="2000" dirty="0" smtClean="0">
                <a:ea typeface="ＭＳ Ｐゴシック" pitchFamily="34" charset="-128"/>
              </a:rPr>
              <a:t>+ Multi-table queries fast</a:t>
            </a:r>
          </a:p>
          <a:p>
            <a:pPr lvl="1"/>
            <a:r>
              <a:rPr lang="en-US" altLang="en-US" sz="2000" dirty="0" smtClean="0">
                <a:ea typeface="ＭＳ Ｐゴシック" pitchFamily="34" charset="-128"/>
              </a:rPr>
              <a:t>Hard to scale: writes must propagate to all copies =&gt; temporary </a:t>
            </a:r>
            <a:r>
              <a:rPr lang="en-US" altLang="en-US" sz="2000" i="1" dirty="0" smtClean="0">
                <a:ea typeface="ＭＳ Ｐゴシック" pitchFamily="34" charset="-128"/>
              </a:rPr>
              <a:t>inconsistency </a:t>
            </a:r>
            <a:r>
              <a:rPr lang="en-US" altLang="en-US" sz="2000" dirty="0" smtClean="0">
                <a:ea typeface="ＭＳ Ｐゴシック" pitchFamily="34" charset="-128"/>
              </a:rPr>
              <a:t>in data values</a:t>
            </a:r>
          </a:p>
          <a:p>
            <a:pPr lvl="1"/>
            <a:r>
              <a:rPr lang="en-US" altLang="en-US" sz="2000" dirty="0" smtClean="0">
                <a:ea typeface="ＭＳ Ｐゴシック" pitchFamily="34" charset="-128"/>
              </a:rPr>
              <a:t>Example: Facebook wall posts/</a:t>
            </a:r>
            <a:r>
              <a:rPr lang="ja-JP" altLang="en-US" sz="2000" dirty="0" smtClean="0">
                <a:ea typeface="ＭＳ Ｐゴシック" pitchFamily="34" charset="-128"/>
              </a:rPr>
              <a:t>“</a:t>
            </a:r>
            <a:r>
              <a:rPr lang="en-US" altLang="ja-JP" sz="2000" dirty="0" smtClean="0">
                <a:ea typeface="ＭＳ Ｐゴシック" pitchFamily="34" charset="-128"/>
              </a:rPr>
              <a:t>likes</a:t>
            </a:r>
            <a:r>
              <a:rPr lang="ja-JP" altLang="en-US" sz="2000" dirty="0" smtClean="0">
                <a:ea typeface="ＭＳ Ｐゴシック" pitchFamily="34" charset="-128"/>
              </a:rPr>
              <a:t>”</a:t>
            </a:r>
            <a:r>
              <a:rPr lang="en-US" altLang="ja-JP" sz="2000" i="1" dirty="0" smtClean="0">
                <a:ea typeface="ＭＳ Ｐゴシック" pitchFamily="34" charset="-128"/>
              </a:rPr>
              <a:t> </a:t>
            </a:r>
            <a:endParaRPr lang="en-US" altLang="ja-JP" sz="2000" dirty="0" smtClean="0">
              <a:ea typeface="ＭＳ Ｐゴシック" pitchFamily="34" charset="-128"/>
            </a:endParaRPr>
          </a:p>
          <a:p>
            <a:endParaRPr lang="en-US" altLang="en-US" sz="2400" dirty="0" smtClean="0">
              <a:ea typeface="ＭＳ Ｐゴシック" pitchFamily="34" charset="-128"/>
            </a:endParaRPr>
          </a:p>
        </p:txBody>
      </p:sp>
      <p:sp>
        <p:nvSpPr>
          <p:cNvPr id="75779"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eaLnBrk="1" hangingPunct="1"/>
            <a:fld id="{0D49D33A-8998-423D-B362-DB9328CFC9E0}" type="slidenum">
              <a:rPr lang="en-US" altLang="en-US" sz="1400"/>
              <a:pPr algn="ctr" eaLnBrk="1" hangingPunct="1"/>
              <a:t>51</a:t>
            </a:fld>
            <a:endParaRPr lang="en-US" altLang="en-US" sz="1400" dirty="0"/>
          </a:p>
        </p:txBody>
      </p:sp>
      <p:grpSp>
        <p:nvGrpSpPr>
          <p:cNvPr id="75780" name="Group 19"/>
          <p:cNvGrpSpPr>
            <a:grpSpLocks/>
          </p:cNvGrpSpPr>
          <p:nvPr/>
        </p:nvGrpSpPr>
        <p:grpSpPr bwMode="auto">
          <a:xfrm>
            <a:off x="4876800" y="1524000"/>
            <a:ext cx="3886200" cy="2133600"/>
            <a:chOff x="4343400" y="3581400"/>
            <a:chExt cx="3886200" cy="2133600"/>
          </a:xfrm>
        </p:grpSpPr>
        <p:sp>
          <p:nvSpPr>
            <p:cNvPr id="5" name="Magnetic Disk 4"/>
            <p:cNvSpPr>
              <a:spLocks noChangeArrowheads="1"/>
            </p:cNvSpPr>
            <p:nvPr/>
          </p:nvSpPr>
          <p:spPr bwMode="auto">
            <a:xfrm>
              <a:off x="6400800" y="3581400"/>
              <a:ext cx="1828800" cy="609600"/>
            </a:xfrm>
            <a:prstGeom prst="flowChartMagneticDisk">
              <a:avLst/>
            </a:prstGeom>
            <a:gradFill rotWithShape="1">
              <a:gsLst>
                <a:gs pos="0">
                  <a:srgbClr val="CBFFFF"/>
                </a:gs>
                <a:gs pos="100000">
                  <a:srgbClr val="B5E5E9"/>
                </a:gs>
              </a:gsLst>
              <a:lin ang="5400000"/>
            </a:gradFill>
            <a:ln w="9525">
              <a:solidFill>
                <a:schemeClr val="bg2"/>
              </a:solidFill>
              <a:round/>
              <a:headEnd/>
              <a:tailEnd/>
            </a:ln>
            <a:effectLst>
              <a:outerShdw blurRad="40000" dist="23000" dir="5400000" rotWithShape="0">
                <a:srgbClr val="808080">
                  <a:alpha val="34999"/>
                </a:srgbClr>
              </a:outerShdw>
            </a:effectLst>
          </p:spPr>
          <p:txBody>
            <a:bodyPr anchor="ctr"/>
            <a:lstStyle/>
            <a:p>
              <a:pPr algn="ctr">
                <a:defRPr/>
              </a:pPr>
              <a:r>
                <a:rPr lang="en-US" sz="2000">
                  <a:latin typeface="Helvetica" charset="0"/>
                  <a:ea typeface="ＭＳ Ｐゴシック" charset="0"/>
                  <a:cs typeface="ＭＳ Ｐゴシック" charset="0"/>
                </a:rPr>
                <a:t>users A-J</a:t>
              </a:r>
            </a:p>
          </p:txBody>
        </p:sp>
        <p:sp>
          <p:nvSpPr>
            <p:cNvPr id="6" name="Magnetic Disk 5"/>
            <p:cNvSpPr>
              <a:spLocks noChangeArrowheads="1"/>
            </p:cNvSpPr>
            <p:nvPr/>
          </p:nvSpPr>
          <p:spPr bwMode="auto">
            <a:xfrm>
              <a:off x="6400800" y="4343400"/>
              <a:ext cx="1828800" cy="609600"/>
            </a:xfrm>
            <a:prstGeom prst="flowChartMagneticDisk">
              <a:avLst/>
            </a:prstGeom>
            <a:gradFill rotWithShape="1">
              <a:gsLst>
                <a:gs pos="0">
                  <a:srgbClr val="CBFFFF"/>
                </a:gs>
                <a:gs pos="100000">
                  <a:srgbClr val="B5E5E9"/>
                </a:gs>
              </a:gsLst>
              <a:lin ang="5400000"/>
            </a:gradFill>
            <a:ln w="9525">
              <a:solidFill>
                <a:schemeClr val="bg2"/>
              </a:solidFill>
              <a:round/>
              <a:headEnd/>
              <a:tailEnd/>
            </a:ln>
            <a:effectLst>
              <a:outerShdw blurRad="40000" dist="23000" dir="5400000" rotWithShape="0">
                <a:srgbClr val="808080">
                  <a:alpha val="34999"/>
                </a:srgbClr>
              </a:outerShdw>
            </a:effectLst>
          </p:spPr>
          <p:txBody>
            <a:bodyPr anchor="ctr"/>
            <a:lstStyle/>
            <a:p>
              <a:pPr algn="ctr">
                <a:defRPr/>
              </a:pPr>
              <a:r>
                <a:rPr lang="en-US" sz="2000">
                  <a:latin typeface="Helvetica" charset="0"/>
                  <a:ea typeface="ＭＳ Ｐゴシック" charset="0"/>
                  <a:cs typeface="ＭＳ Ｐゴシック" charset="0"/>
                </a:rPr>
                <a:t>users K-R</a:t>
              </a:r>
            </a:p>
          </p:txBody>
        </p:sp>
        <p:sp>
          <p:nvSpPr>
            <p:cNvPr id="7" name="Magnetic Disk 6"/>
            <p:cNvSpPr>
              <a:spLocks noChangeArrowheads="1"/>
            </p:cNvSpPr>
            <p:nvPr/>
          </p:nvSpPr>
          <p:spPr bwMode="auto">
            <a:xfrm>
              <a:off x="6400800" y="5105400"/>
              <a:ext cx="1828800" cy="609600"/>
            </a:xfrm>
            <a:prstGeom prst="flowChartMagneticDisk">
              <a:avLst/>
            </a:prstGeom>
            <a:gradFill rotWithShape="1">
              <a:gsLst>
                <a:gs pos="0">
                  <a:srgbClr val="CBFFFF"/>
                </a:gs>
                <a:gs pos="100000">
                  <a:srgbClr val="B5E5E9"/>
                </a:gs>
              </a:gsLst>
              <a:lin ang="5400000"/>
            </a:gradFill>
            <a:ln w="9525">
              <a:solidFill>
                <a:schemeClr val="bg2"/>
              </a:solidFill>
              <a:round/>
              <a:headEnd/>
              <a:tailEnd/>
            </a:ln>
            <a:effectLst>
              <a:outerShdw blurRad="40000" dist="23000" dir="5400000" rotWithShape="0">
                <a:srgbClr val="808080">
                  <a:alpha val="34999"/>
                </a:srgbClr>
              </a:outerShdw>
            </a:effectLst>
          </p:spPr>
          <p:txBody>
            <a:bodyPr anchor="ctr"/>
            <a:lstStyle/>
            <a:p>
              <a:pPr algn="ctr">
                <a:defRPr/>
              </a:pPr>
              <a:r>
                <a:rPr lang="en-US" sz="2000">
                  <a:latin typeface="Helvetica" charset="0"/>
                  <a:ea typeface="ＭＳ Ｐゴシック" charset="0"/>
                  <a:cs typeface="ＭＳ Ｐゴシック" charset="0"/>
                </a:rPr>
                <a:t>users S-Z</a:t>
              </a:r>
            </a:p>
          </p:txBody>
        </p:sp>
        <p:sp>
          <p:nvSpPr>
            <p:cNvPr id="8" name="Rectangle 7"/>
            <p:cNvSpPr>
              <a:spLocks noChangeArrowheads="1"/>
            </p:cNvSpPr>
            <p:nvPr/>
          </p:nvSpPr>
          <p:spPr bwMode="auto">
            <a:xfrm>
              <a:off x="4343400" y="3657600"/>
              <a:ext cx="1219200" cy="5334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000000"/>
                  </a:solidFill>
                  <a:latin typeface="Helvetica" charset="0"/>
                  <a:ea typeface="ＭＳ Ｐゴシック" charset="0"/>
                  <a:cs typeface="ＭＳ Ｐゴシック" charset="0"/>
                </a:rPr>
                <a:t>App server</a:t>
              </a:r>
            </a:p>
          </p:txBody>
        </p:sp>
        <p:sp>
          <p:nvSpPr>
            <p:cNvPr id="9" name="Rectangle 8"/>
            <p:cNvSpPr>
              <a:spLocks noChangeArrowheads="1"/>
            </p:cNvSpPr>
            <p:nvPr/>
          </p:nvSpPr>
          <p:spPr bwMode="auto">
            <a:xfrm>
              <a:off x="4343400" y="5105400"/>
              <a:ext cx="1219200" cy="5334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000000"/>
                  </a:solidFill>
                  <a:latin typeface="Helvetica" charset="0"/>
                  <a:ea typeface="ＭＳ Ｐゴシック" charset="0"/>
                  <a:cs typeface="ＭＳ Ｐゴシック" charset="0"/>
                </a:rPr>
                <a:t>App server</a:t>
              </a:r>
            </a:p>
          </p:txBody>
        </p:sp>
        <p:sp>
          <p:nvSpPr>
            <p:cNvPr id="10" name="Rectangle 9"/>
            <p:cNvSpPr>
              <a:spLocks noChangeArrowheads="1"/>
            </p:cNvSpPr>
            <p:nvPr/>
          </p:nvSpPr>
          <p:spPr bwMode="auto">
            <a:xfrm>
              <a:off x="4343400" y="4419600"/>
              <a:ext cx="1219200" cy="5334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000000"/>
                  </a:solidFill>
                  <a:latin typeface="Helvetica" charset="0"/>
                  <a:ea typeface="ＭＳ Ｐゴシック" charset="0"/>
                  <a:cs typeface="ＭＳ Ｐゴシック" charset="0"/>
                </a:rPr>
                <a:t>App server</a:t>
              </a:r>
            </a:p>
          </p:txBody>
        </p:sp>
        <p:cxnSp>
          <p:nvCxnSpPr>
            <p:cNvPr id="12" name="Straight Connector 11"/>
            <p:cNvCxnSpPr>
              <a:cxnSpLocks noChangeShapeType="1"/>
              <a:stCxn id="8" idx="3"/>
              <a:endCxn id="5" idx="2"/>
            </p:cNvCxnSpPr>
            <p:nvPr/>
          </p:nvCxnSpPr>
          <p:spPr bwMode="auto">
            <a:xfrm flipV="1">
              <a:off x="5562600" y="3886200"/>
              <a:ext cx="838200" cy="38100"/>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4" name="Straight Connector 13"/>
            <p:cNvCxnSpPr>
              <a:cxnSpLocks noChangeShapeType="1"/>
              <a:stCxn id="10" idx="3"/>
              <a:endCxn id="6" idx="2"/>
            </p:cNvCxnSpPr>
            <p:nvPr/>
          </p:nvCxnSpPr>
          <p:spPr bwMode="auto">
            <a:xfrm flipV="1">
              <a:off x="5562600" y="4648200"/>
              <a:ext cx="838200" cy="38100"/>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18" name="Straight Connector 17"/>
            <p:cNvCxnSpPr>
              <a:cxnSpLocks noChangeShapeType="1"/>
              <a:stCxn id="9" idx="3"/>
              <a:endCxn id="7" idx="2"/>
            </p:cNvCxnSpPr>
            <p:nvPr/>
          </p:nvCxnSpPr>
          <p:spPr bwMode="auto">
            <a:xfrm>
              <a:off x="5562600" y="5372100"/>
              <a:ext cx="838200" cy="38100"/>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21" name="Straight Connector 20"/>
            <p:cNvCxnSpPr>
              <a:cxnSpLocks noChangeShapeType="1"/>
              <a:stCxn id="8" idx="3"/>
              <a:endCxn id="6" idx="2"/>
            </p:cNvCxnSpPr>
            <p:nvPr/>
          </p:nvCxnSpPr>
          <p:spPr bwMode="auto">
            <a:xfrm>
              <a:off x="5562600" y="3924300"/>
              <a:ext cx="838200" cy="723900"/>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24" name="Straight Connector 23"/>
            <p:cNvCxnSpPr>
              <a:cxnSpLocks noChangeShapeType="1"/>
              <a:stCxn id="8" idx="3"/>
              <a:endCxn id="7" idx="2"/>
            </p:cNvCxnSpPr>
            <p:nvPr/>
          </p:nvCxnSpPr>
          <p:spPr bwMode="auto">
            <a:xfrm>
              <a:off x="5562600" y="3924300"/>
              <a:ext cx="838200" cy="1485900"/>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26" name="Straight Connector 25"/>
            <p:cNvCxnSpPr>
              <a:cxnSpLocks noChangeShapeType="1"/>
              <a:stCxn id="10" idx="3"/>
              <a:endCxn id="5" idx="2"/>
            </p:cNvCxnSpPr>
            <p:nvPr/>
          </p:nvCxnSpPr>
          <p:spPr bwMode="auto">
            <a:xfrm flipV="1">
              <a:off x="5562600" y="3886200"/>
              <a:ext cx="838200" cy="800100"/>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29" name="Straight Connector 28"/>
            <p:cNvCxnSpPr>
              <a:cxnSpLocks noChangeShapeType="1"/>
              <a:stCxn id="10" idx="3"/>
            </p:cNvCxnSpPr>
            <p:nvPr/>
          </p:nvCxnSpPr>
          <p:spPr bwMode="auto">
            <a:xfrm>
              <a:off x="5562600" y="4686300"/>
              <a:ext cx="838200" cy="723900"/>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31" name="Straight Connector 30"/>
            <p:cNvCxnSpPr>
              <a:cxnSpLocks noChangeShapeType="1"/>
            </p:cNvCxnSpPr>
            <p:nvPr/>
          </p:nvCxnSpPr>
          <p:spPr bwMode="auto">
            <a:xfrm rot="5400000" flipH="1" flipV="1">
              <a:off x="5334000" y="4267200"/>
              <a:ext cx="1371600" cy="762000"/>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33" name="Straight Connector 32"/>
            <p:cNvCxnSpPr>
              <a:cxnSpLocks noChangeShapeType="1"/>
              <a:stCxn id="9" idx="3"/>
              <a:endCxn id="6" idx="2"/>
            </p:cNvCxnSpPr>
            <p:nvPr/>
          </p:nvCxnSpPr>
          <p:spPr bwMode="auto">
            <a:xfrm flipV="1">
              <a:off x="5562600" y="4648200"/>
              <a:ext cx="838200" cy="723900"/>
            </a:xfrm>
            <a:prstGeom prst="line">
              <a:avLst/>
            </a:prstGeom>
            <a:noFill/>
            <a:ln w="25400">
              <a:solidFill>
                <a:schemeClr val="accent1"/>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grpSp>
        <p:nvGrpSpPr>
          <p:cNvPr id="75781" name="Group 21"/>
          <p:cNvGrpSpPr>
            <a:grpSpLocks/>
          </p:cNvGrpSpPr>
          <p:nvPr/>
        </p:nvGrpSpPr>
        <p:grpSpPr bwMode="auto">
          <a:xfrm>
            <a:off x="4876800" y="4114800"/>
            <a:ext cx="3581400" cy="2133600"/>
            <a:chOff x="4343400" y="3581400"/>
            <a:chExt cx="3581400" cy="2133600"/>
          </a:xfrm>
        </p:grpSpPr>
        <p:sp>
          <p:nvSpPr>
            <p:cNvPr id="23" name="Magnetic Disk 22"/>
            <p:cNvSpPr>
              <a:spLocks noChangeArrowheads="1"/>
            </p:cNvSpPr>
            <p:nvPr/>
          </p:nvSpPr>
          <p:spPr bwMode="auto">
            <a:xfrm>
              <a:off x="6096000" y="3581400"/>
              <a:ext cx="1828800" cy="609600"/>
            </a:xfrm>
            <a:prstGeom prst="flowChartMagneticDisk">
              <a:avLst/>
            </a:prstGeom>
            <a:gradFill rotWithShape="1">
              <a:gsLst>
                <a:gs pos="0">
                  <a:srgbClr val="CBFFFF"/>
                </a:gs>
                <a:gs pos="100000">
                  <a:srgbClr val="B5E5E9"/>
                </a:gs>
              </a:gsLst>
              <a:lin ang="5400000"/>
            </a:gradFill>
            <a:ln w="9525">
              <a:solidFill>
                <a:schemeClr val="bg2"/>
              </a:solidFill>
              <a:round/>
              <a:headEnd/>
              <a:tailEnd/>
            </a:ln>
            <a:effectLst>
              <a:outerShdw blurRad="40000" dist="23000" dir="5400000" rotWithShape="0">
                <a:srgbClr val="808080">
                  <a:alpha val="34999"/>
                </a:srgbClr>
              </a:outerShdw>
            </a:effectLst>
          </p:spPr>
          <p:txBody>
            <a:bodyPr anchor="ctr"/>
            <a:lstStyle/>
            <a:p>
              <a:pPr algn="ctr">
                <a:defRPr/>
              </a:pPr>
              <a:r>
                <a:rPr lang="en-US" sz="2000">
                  <a:latin typeface="Helvetica" charset="0"/>
                  <a:ea typeface="ＭＳ Ｐゴシック" charset="0"/>
                  <a:cs typeface="ＭＳ Ｐゴシック" charset="0"/>
                </a:rPr>
                <a:t>All users</a:t>
              </a:r>
            </a:p>
          </p:txBody>
        </p:sp>
        <p:sp>
          <p:nvSpPr>
            <p:cNvPr id="25" name="Magnetic Disk 24"/>
            <p:cNvSpPr>
              <a:spLocks noChangeArrowheads="1"/>
            </p:cNvSpPr>
            <p:nvPr/>
          </p:nvSpPr>
          <p:spPr bwMode="auto">
            <a:xfrm>
              <a:off x="6096000" y="4343400"/>
              <a:ext cx="1828800" cy="609600"/>
            </a:xfrm>
            <a:prstGeom prst="flowChartMagneticDisk">
              <a:avLst/>
            </a:prstGeom>
            <a:gradFill rotWithShape="1">
              <a:gsLst>
                <a:gs pos="0">
                  <a:srgbClr val="CBFFFF"/>
                </a:gs>
                <a:gs pos="100000">
                  <a:srgbClr val="B5E5E9"/>
                </a:gs>
              </a:gsLst>
              <a:lin ang="5400000"/>
            </a:gradFill>
            <a:ln w="9525">
              <a:solidFill>
                <a:schemeClr val="bg2"/>
              </a:solidFill>
              <a:round/>
              <a:headEnd/>
              <a:tailEnd/>
            </a:ln>
            <a:effectLst>
              <a:outerShdw blurRad="40000" dist="23000" dir="5400000" rotWithShape="0">
                <a:srgbClr val="808080">
                  <a:alpha val="34999"/>
                </a:srgbClr>
              </a:outerShdw>
            </a:effectLst>
          </p:spPr>
          <p:txBody>
            <a:bodyPr anchor="ctr"/>
            <a:lstStyle/>
            <a:p>
              <a:pPr algn="ctr">
                <a:defRPr/>
              </a:pPr>
              <a:r>
                <a:rPr lang="en-US" sz="2000">
                  <a:latin typeface="Helvetica" charset="0"/>
                  <a:ea typeface="ＭＳ Ｐゴシック" charset="0"/>
                  <a:cs typeface="ＭＳ Ｐゴシック" charset="0"/>
                </a:rPr>
                <a:t>All users</a:t>
              </a:r>
            </a:p>
          </p:txBody>
        </p:sp>
        <p:sp>
          <p:nvSpPr>
            <p:cNvPr id="27" name="Magnetic Disk 26"/>
            <p:cNvSpPr>
              <a:spLocks noChangeArrowheads="1"/>
            </p:cNvSpPr>
            <p:nvPr/>
          </p:nvSpPr>
          <p:spPr bwMode="auto">
            <a:xfrm>
              <a:off x="6096000" y="5105400"/>
              <a:ext cx="1828800" cy="609600"/>
            </a:xfrm>
            <a:prstGeom prst="flowChartMagneticDisk">
              <a:avLst/>
            </a:prstGeom>
            <a:gradFill rotWithShape="1">
              <a:gsLst>
                <a:gs pos="0">
                  <a:srgbClr val="CBFFFF"/>
                </a:gs>
                <a:gs pos="100000">
                  <a:srgbClr val="B5E5E9"/>
                </a:gs>
              </a:gsLst>
              <a:lin ang="5400000"/>
            </a:gradFill>
            <a:ln w="9525">
              <a:solidFill>
                <a:schemeClr val="bg2"/>
              </a:solidFill>
              <a:round/>
              <a:headEnd/>
              <a:tailEnd/>
            </a:ln>
            <a:effectLst>
              <a:outerShdw blurRad="40000" dist="23000" dir="5400000" rotWithShape="0">
                <a:srgbClr val="808080">
                  <a:alpha val="34999"/>
                </a:srgbClr>
              </a:outerShdw>
            </a:effectLst>
          </p:spPr>
          <p:txBody>
            <a:bodyPr anchor="ctr"/>
            <a:lstStyle/>
            <a:p>
              <a:pPr algn="ctr">
                <a:defRPr/>
              </a:pPr>
              <a:r>
                <a:rPr lang="en-US" sz="2000">
                  <a:latin typeface="Helvetica" charset="0"/>
                  <a:ea typeface="ＭＳ Ｐゴシック" charset="0"/>
                  <a:cs typeface="ＭＳ Ｐゴシック" charset="0"/>
                </a:rPr>
                <a:t>All users</a:t>
              </a:r>
            </a:p>
          </p:txBody>
        </p:sp>
        <p:sp>
          <p:nvSpPr>
            <p:cNvPr id="28" name="Rectangle 27"/>
            <p:cNvSpPr>
              <a:spLocks noChangeArrowheads="1"/>
            </p:cNvSpPr>
            <p:nvPr/>
          </p:nvSpPr>
          <p:spPr bwMode="auto">
            <a:xfrm>
              <a:off x="4343400" y="3657600"/>
              <a:ext cx="1219200" cy="5334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000000"/>
                  </a:solidFill>
                  <a:latin typeface="Helvetica" charset="0"/>
                  <a:ea typeface="ＭＳ Ｐゴシック" charset="0"/>
                  <a:cs typeface="ＭＳ Ｐゴシック" charset="0"/>
                </a:rPr>
                <a:t>App server</a:t>
              </a:r>
            </a:p>
          </p:txBody>
        </p:sp>
        <p:sp>
          <p:nvSpPr>
            <p:cNvPr id="30" name="Rectangle 29"/>
            <p:cNvSpPr>
              <a:spLocks noChangeArrowheads="1"/>
            </p:cNvSpPr>
            <p:nvPr/>
          </p:nvSpPr>
          <p:spPr bwMode="auto">
            <a:xfrm>
              <a:off x="4343400" y="5105400"/>
              <a:ext cx="1219200" cy="5334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000000"/>
                  </a:solidFill>
                  <a:latin typeface="Helvetica" charset="0"/>
                  <a:ea typeface="ＭＳ Ｐゴシック" charset="0"/>
                  <a:cs typeface="ＭＳ Ｐゴシック" charset="0"/>
                </a:rPr>
                <a:t>App server</a:t>
              </a:r>
            </a:p>
          </p:txBody>
        </p:sp>
        <p:sp>
          <p:nvSpPr>
            <p:cNvPr id="32" name="Rectangle 31"/>
            <p:cNvSpPr>
              <a:spLocks noChangeArrowheads="1"/>
            </p:cNvSpPr>
            <p:nvPr/>
          </p:nvSpPr>
          <p:spPr bwMode="auto">
            <a:xfrm>
              <a:off x="4343400" y="4419600"/>
              <a:ext cx="1219200" cy="533400"/>
            </a:xfrm>
            <a:prstGeom prst="rect">
              <a:avLst/>
            </a:prstGeom>
            <a:gradFill rotWithShape="1">
              <a:gsLst>
                <a:gs pos="0">
                  <a:srgbClr val="CBFFFF"/>
                </a:gs>
                <a:gs pos="100000">
                  <a:srgbClr val="B5E5E9"/>
                </a:gs>
              </a:gsLst>
              <a:lin ang="5400000"/>
            </a:gra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000">
                  <a:solidFill>
                    <a:srgbClr val="000000"/>
                  </a:solidFill>
                  <a:latin typeface="Helvetica" charset="0"/>
                  <a:ea typeface="ＭＳ Ｐゴシック" charset="0"/>
                  <a:cs typeface="ＭＳ Ｐゴシック" charset="0"/>
                </a:rPr>
                <a:t>App server</a:t>
              </a:r>
            </a:p>
          </p:txBody>
        </p:sp>
        <p:cxnSp>
          <p:nvCxnSpPr>
            <p:cNvPr id="34" name="Straight Connector 33"/>
            <p:cNvCxnSpPr>
              <a:cxnSpLocks noChangeShapeType="1"/>
              <a:stCxn id="28" idx="3"/>
              <a:endCxn id="23" idx="2"/>
            </p:cNvCxnSpPr>
            <p:nvPr/>
          </p:nvCxnSpPr>
          <p:spPr bwMode="auto">
            <a:xfrm flipV="1">
              <a:off x="5562600" y="3886200"/>
              <a:ext cx="533400" cy="38100"/>
            </a:xfrm>
            <a:prstGeom prst="line">
              <a:avLst/>
            </a:prstGeom>
            <a:noFill/>
            <a:ln w="25400">
              <a:solidFill>
                <a:srgbClr val="FF0000"/>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35" name="Straight Connector 34"/>
            <p:cNvCxnSpPr>
              <a:cxnSpLocks noChangeShapeType="1"/>
              <a:stCxn id="32" idx="3"/>
              <a:endCxn id="25" idx="2"/>
            </p:cNvCxnSpPr>
            <p:nvPr/>
          </p:nvCxnSpPr>
          <p:spPr bwMode="auto">
            <a:xfrm flipV="1">
              <a:off x="5562600" y="4648200"/>
              <a:ext cx="533400" cy="38100"/>
            </a:xfrm>
            <a:prstGeom prst="line">
              <a:avLst/>
            </a:prstGeom>
            <a:noFill/>
            <a:ln w="25400">
              <a:solidFill>
                <a:srgbClr val="FF0000"/>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36" name="Straight Connector 35"/>
            <p:cNvCxnSpPr>
              <a:cxnSpLocks noChangeShapeType="1"/>
              <a:stCxn id="30" idx="3"/>
              <a:endCxn id="27" idx="2"/>
            </p:cNvCxnSpPr>
            <p:nvPr/>
          </p:nvCxnSpPr>
          <p:spPr bwMode="auto">
            <a:xfrm>
              <a:off x="5562600" y="5372100"/>
              <a:ext cx="533400" cy="38100"/>
            </a:xfrm>
            <a:prstGeom prst="line">
              <a:avLst/>
            </a:prstGeom>
            <a:noFill/>
            <a:ln w="25400">
              <a:solidFill>
                <a:srgbClr val="FF0000"/>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grpSp>
      <p:cxnSp>
        <p:nvCxnSpPr>
          <p:cNvPr id="44" name="Curved Connector 43"/>
          <p:cNvCxnSpPr>
            <a:cxnSpLocks noChangeShapeType="1"/>
            <a:stCxn id="23" idx="4"/>
            <a:endCxn id="25" idx="4"/>
          </p:cNvCxnSpPr>
          <p:nvPr/>
        </p:nvCxnSpPr>
        <p:spPr bwMode="auto">
          <a:xfrm>
            <a:off x="8458200" y="4419600"/>
            <a:ext cx="1588" cy="762000"/>
          </a:xfrm>
          <a:prstGeom prst="curvedConnector3">
            <a:avLst>
              <a:gd name="adj1" fmla="val 14395468"/>
            </a:avLst>
          </a:prstGeom>
          <a:noFill/>
          <a:ln w="25400">
            <a:solidFill>
              <a:srgbClr val="FF0000"/>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46" name="Curved Connector 45"/>
          <p:cNvCxnSpPr>
            <a:cxnSpLocks noChangeShapeType="1"/>
            <a:stCxn id="25" idx="4"/>
            <a:endCxn id="27" idx="4"/>
          </p:cNvCxnSpPr>
          <p:nvPr/>
        </p:nvCxnSpPr>
        <p:spPr bwMode="auto">
          <a:xfrm>
            <a:off x="8458200" y="5181600"/>
            <a:ext cx="1588" cy="762000"/>
          </a:xfrm>
          <a:prstGeom prst="curvedConnector3">
            <a:avLst>
              <a:gd name="adj1" fmla="val 14395468"/>
            </a:avLst>
          </a:prstGeom>
          <a:noFill/>
          <a:ln w="25400">
            <a:solidFill>
              <a:srgbClr val="FF0000"/>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cxnSp>
        <p:nvCxnSpPr>
          <p:cNvPr id="48" name="Curved Connector 47"/>
          <p:cNvCxnSpPr>
            <a:cxnSpLocks noChangeShapeType="1"/>
            <a:stCxn id="23" idx="4"/>
            <a:endCxn id="27" idx="4"/>
          </p:cNvCxnSpPr>
          <p:nvPr/>
        </p:nvCxnSpPr>
        <p:spPr bwMode="auto">
          <a:xfrm>
            <a:off x="8458200" y="4419600"/>
            <a:ext cx="1588" cy="1524000"/>
          </a:xfrm>
          <a:prstGeom prst="curvedConnector3">
            <a:avLst>
              <a:gd name="adj1" fmla="val 32062847"/>
            </a:avLst>
          </a:prstGeom>
          <a:noFill/>
          <a:ln w="25400">
            <a:solidFill>
              <a:srgbClr val="FF0000"/>
            </a:solidFill>
            <a:round/>
            <a:headEnd type="arrow" w="med" len="med"/>
            <a:tailEnd type="arrow" w="med" len="med"/>
          </a:ln>
          <a:effectLst>
            <a:outerShdw blurRad="40000" dist="20000" dir="5400000" rotWithShape="0">
              <a:srgbClr val="808080">
                <a:alpha val="37999"/>
              </a:srgbClr>
            </a:outerShdw>
          </a:effectLst>
          <a:extLst>
            <a:ext uri="{909E8E84-426E-40DD-AFC4-6F175D3DCCD1}">
              <a14:hiddenFill xmlns:a14="http://schemas.microsoft.com/office/drawing/2010/main">
                <a:noFill/>
              </a14:hiddenFill>
            </a:ext>
          </a:extLst>
        </p:spPr>
      </p:cxnSp>
    </p:spTree>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2"/>
          <p:cNvSpPr>
            <a:spLocks noGrp="1" noChangeArrowheads="1"/>
          </p:cNvSpPr>
          <p:nvPr>
            <p:ph type="title"/>
          </p:nvPr>
        </p:nvSpPr>
        <p:spPr/>
        <p:txBody>
          <a:bodyPr/>
          <a:lstStyle/>
          <a:p>
            <a:pPr eaLnBrk="1" hangingPunct="1"/>
            <a:r>
              <a:rPr lang="en-US" altLang="en-US" smtClean="0">
                <a:ea typeface="ＭＳ Ｐゴシック" pitchFamily="34" charset="-128"/>
              </a:rPr>
              <a:t>Summary: Web 1.0 SaaS</a:t>
            </a:r>
          </a:p>
        </p:txBody>
      </p:sp>
      <p:sp>
        <p:nvSpPr>
          <p:cNvPr id="76803" name="Rectangle 3"/>
          <p:cNvSpPr>
            <a:spLocks noGrp="1" noChangeArrowheads="1"/>
          </p:cNvSpPr>
          <p:nvPr>
            <p:ph idx="1"/>
          </p:nvPr>
        </p:nvSpPr>
        <p:spPr>
          <a:xfrm>
            <a:off x="304800" y="1295400"/>
            <a:ext cx="8534400" cy="4754563"/>
          </a:xfrm>
        </p:spPr>
        <p:txBody>
          <a:bodyPr/>
          <a:lstStyle/>
          <a:p>
            <a:pPr eaLnBrk="1" hangingPunct="1"/>
            <a:r>
              <a:rPr lang="en-US" altLang="en-US" sz="2400" dirty="0" smtClean="0">
                <a:ea typeface="ＭＳ Ｐゴシック" pitchFamily="34" charset="-128"/>
              </a:rPr>
              <a:t>Browser </a:t>
            </a:r>
            <a:r>
              <a:rPr lang="en-US" altLang="en-US" sz="2400" i="1" dirty="0" smtClean="0">
                <a:ea typeface="ＭＳ Ｐゴシック" pitchFamily="34" charset="-128"/>
              </a:rPr>
              <a:t>requests</a:t>
            </a:r>
            <a:r>
              <a:rPr lang="en-US" altLang="en-US" sz="2400" dirty="0" smtClean="0">
                <a:ea typeface="ＭＳ Ｐゴシック" pitchFamily="34" charset="-128"/>
              </a:rPr>
              <a:t> web resource (URI) using HTTP</a:t>
            </a:r>
          </a:p>
          <a:p>
            <a:pPr lvl="1" eaLnBrk="1" hangingPunct="1"/>
            <a:r>
              <a:rPr lang="en-US" altLang="en-US" sz="2000" dirty="0" smtClean="0">
                <a:ea typeface="ＭＳ Ｐゴシック" pitchFamily="34" charset="-128"/>
              </a:rPr>
              <a:t>HTTP is a simple request-reply protocol that relies on TCP/IP</a:t>
            </a:r>
          </a:p>
          <a:p>
            <a:pPr lvl="1" eaLnBrk="1" hangingPunct="1"/>
            <a:r>
              <a:rPr lang="en-US" altLang="en-US" sz="2000" dirty="0" smtClean="0">
                <a:ea typeface="ＭＳ Ｐゴシック" pitchFamily="34" charset="-128"/>
              </a:rPr>
              <a:t> In SaaS, most URI’</a:t>
            </a:r>
            <a:r>
              <a:rPr lang="en-US" altLang="ja-JP" sz="2000" dirty="0" smtClean="0">
                <a:ea typeface="ＭＳ Ｐゴシック" pitchFamily="34" charset="-128"/>
              </a:rPr>
              <a:t>s cause a program to be run, rather than a static file to be fetched</a:t>
            </a:r>
          </a:p>
          <a:p>
            <a:pPr eaLnBrk="1" hangingPunct="1"/>
            <a:r>
              <a:rPr lang="en-US" altLang="en-US" sz="2400" i="1" dirty="0" smtClean="0">
                <a:ea typeface="ＭＳ Ｐゴシック" pitchFamily="34" charset="-128"/>
              </a:rPr>
              <a:t>HTML </a:t>
            </a:r>
            <a:r>
              <a:rPr lang="en-US" altLang="en-US" sz="2400" dirty="0" smtClean="0">
                <a:ea typeface="ＭＳ Ｐゴシック" pitchFamily="34" charset="-128"/>
              </a:rPr>
              <a:t>is used to encode content, </a:t>
            </a:r>
            <a:r>
              <a:rPr lang="en-US" altLang="en-US" sz="2400" i="1" dirty="0" smtClean="0">
                <a:ea typeface="ＭＳ Ｐゴシック" pitchFamily="34" charset="-128"/>
              </a:rPr>
              <a:t>CSS </a:t>
            </a:r>
            <a:r>
              <a:rPr lang="en-US" altLang="en-US" sz="2400" dirty="0" smtClean="0">
                <a:ea typeface="ＭＳ Ｐゴシック" pitchFamily="34" charset="-128"/>
              </a:rPr>
              <a:t>to style it visually</a:t>
            </a:r>
          </a:p>
          <a:p>
            <a:pPr eaLnBrk="1" hangingPunct="1"/>
            <a:r>
              <a:rPr lang="en-US" altLang="en-US" sz="2400" i="1" dirty="0" smtClean="0">
                <a:ea typeface="ＭＳ Ｐゴシック" pitchFamily="34" charset="-128"/>
              </a:rPr>
              <a:t>Cookies </a:t>
            </a:r>
            <a:r>
              <a:rPr lang="en-US" altLang="en-US" sz="2400" dirty="0" smtClean="0">
                <a:ea typeface="ＭＳ Ｐゴシック" pitchFamily="34" charset="-128"/>
              </a:rPr>
              <a:t>allow server to track client</a:t>
            </a:r>
          </a:p>
          <a:p>
            <a:pPr lvl="1" eaLnBrk="1" hangingPunct="1"/>
            <a:r>
              <a:rPr lang="en-US" altLang="en-US" sz="2000" dirty="0" smtClean="0">
                <a:ea typeface="ＭＳ Ｐゴシック" pitchFamily="34" charset="-128"/>
              </a:rPr>
              <a:t>Browser automatically passes cookie to server on each request</a:t>
            </a:r>
          </a:p>
          <a:p>
            <a:pPr lvl="1" eaLnBrk="1" hangingPunct="1"/>
            <a:r>
              <a:rPr lang="en-US" altLang="en-US" sz="2000" dirty="0" smtClean="0">
                <a:ea typeface="ＭＳ Ｐゴシック" pitchFamily="34" charset="-128"/>
              </a:rPr>
              <a:t>Server may change cookie on each response</a:t>
            </a:r>
          </a:p>
          <a:p>
            <a:pPr lvl="1" eaLnBrk="1" hangingPunct="1"/>
            <a:r>
              <a:rPr lang="en-US" altLang="en-US" sz="2000" dirty="0" smtClean="0">
                <a:ea typeface="ＭＳ Ｐゴシック" pitchFamily="34" charset="-128"/>
              </a:rPr>
              <a:t>Typical usage: cookie includes a </a:t>
            </a:r>
            <a:r>
              <a:rPr lang="en-US" altLang="en-US" sz="2000" i="1" dirty="0" smtClean="0">
                <a:ea typeface="ＭＳ Ｐゴシック" pitchFamily="34" charset="-128"/>
              </a:rPr>
              <a:t>handle </a:t>
            </a:r>
            <a:r>
              <a:rPr lang="en-US" altLang="en-US" sz="2000" dirty="0" smtClean="0">
                <a:ea typeface="ＭＳ Ｐゴシック" pitchFamily="34" charset="-128"/>
              </a:rPr>
              <a:t>to server-side information </a:t>
            </a:r>
          </a:p>
          <a:p>
            <a:pPr lvl="1" eaLnBrk="1" hangingPunct="1"/>
            <a:r>
              <a:rPr lang="en-US" altLang="en-US" sz="2000" dirty="0" smtClean="0">
                <a:ea typeface="ＭＳ Ｐゴシック" pitchFamily="34" charset="-128"/>
              </a:rPr>
              <a:t>That’</a:t>
            </a:r>
            <a:r>
              <a:rPr lang="en-US" altLang="ja-JP" sz="2000" dirty="0" smtClean="0">
                <a:ea typeface="ＭＳ Ｐゴシック" pitchFamily="34" charset="-128"/>
              </a:rPr>
              <a:t>s why some sites don’t work if cookies are completely disabled</a:t>
            </a:r>
          </a:p>
          <a:p>
            <a:pPr eaLnBrk="1" hangingPunct="1"/>
            <a:r>
              <a:rPr lang="en-US" altLang="en-US" sz="2400" i="1" dirty="0" smtClean="0">
                <a:ea typeface="ＭＳ Ｐゴシック" pitchFamily="34" charset="-128"/>
              </a:rPr>
              <a:t>Frameworks </a:t>
            </a:r>
            <a:r>
              <a:rPr lang="en-US" altLang="en-US" sz="2400" dirty="0" smtClean="0">
                <a:ea typeface="ＭＳ Ｐゴシック" pitchFamily="34" charset="-128"/>
              </a:rPr>
              <a:t>make all these abstractions convenient for programmers to use, without sweating the details</a:t>
            </a:r>
          </a:p>
          <a:p>
            <a:pPr eaLnBrk="1" hangingPunct="1"/>
            <a:r>
              <a:rPr lang="en-US" altLang="en-US" sz="2400" dirty="0" smtClean="0">
                <a:ea typeface="ＭＳ Ｐゴシック" pitchFamily="34" charset="-128"/>
              </a:rPr>
              <a:t>...and help map SaaS to 3-tier, shared-nothing architecture</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80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680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6803">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6803">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680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680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680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680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6803">
                                            <p:txEl>
                                              <p:pRg st="8" end="8"/>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6803">
                                            <p:txEl>
                                              <p:pRg st="9" end="9"/>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680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0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A6C4908-6AE0-456F-8956-CC582B2B4FF3}" type="slidenum">
              <a:rPr lang="en-US" altLang="en-US" sz="1400">
                <a:latin typeface="Helvetica" pitchFamily="-84" charset="0"/>
              </a:rPr>
              <a:pPr eaLnBrk="1" hangingPunct="1"/>
              <a:t>53</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dirty="0" smtClean="0">
                <a:solidFill>
                  <a:schemeClr val="bg1"/>
                </a:solidFill>
                <a:latin typeface="Arial Black"/>
                <a:ea typeface="+mn-ea"/>
                <a:cs typeface="Arial Black"/>
              </a:rPr>
              <a:t>END</a:t>
            </a:r>
            <a:endParaRPr lang="en-US" sz="23900" dirty="0">
              <a:solidFill>
                <a:schemeClr val="bg1"/>
              </a:solidFill>
              <a:latin typeface="Arial Black"/>
              <a:ea typeface="+mn-ea"/>
              <a:cs typeface="Arial Black"/>
            </a:endParaRPr>
          </a:p>
        </p:txBody>
      </p:sp>
      <p:sp>
        <p:nvSpPr>
          <p:cNvPr id="79875"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extBox 3"/>
          <p:cNvSpPr txBox="1">
            <a:spLocks noChangeArrowheads="1"/>
          </p:cNvSpPr>
          <p:nvPr/>
        </p:nvSpPr>
        <p:spPr bwMode="auto">
          <a:xfrm>
            <a:off x="1371600" y="3240088"/>
            <a:ext cx="6705600" cy="9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ln>
                  <a:solidFill>
                    <a:schemeClr val="tx1"/>
                  </a:solidFill>
                </a:ln>
                <a:solidFill>
                  <a:srgbClr val="66FF33"/>
                </a:solidFill>
              </a:rPr>
              <a:t>(a) Firefox  (b) Apache web server </a:t>
            </a:r>
            <a:br>
              <a:rPr lang="en-US" altLang="en-US" sz="2800" b="1" dirty="0">
                <a:ln>
                  <a:solidFill>
                    <a:schemeClr val="tx1"/>
                  </a:solidFill>
                </a:ln>
                <a:solidFill>
                  <a:srgbClr val="66FF33"/>
                </a:solidFill>
              </a:rPr>
            </a:br>
            <a:r>
              <a:rPr lang="en-US" altLang="en-US" sz="2800" b="1" dirty="0">
                <a:ln>
                  <a:solidFill>
                    <a:schemeClr val="tx1"/>
                  </a:solidFill>
                </a:ln>
                <a:solidFill>
                  <a:srgbClr val="66FF33"/>
                </a:solidFill>
              </a:rPr>
              <a:t>(c) PostgreSQL  </a:t>
            </a:r>
            <a:endParaRPr lang="en-US" altLang="en-US" sz="2800" b="1" dirty="0">
              <a:ln>
                <a:solidFill>
                  <a:schemeClr val="tx1"/>
                </a:solidFill>
              </a:ln>
              <a:solidFill>
                <a:srgbClr val="66FF33"/>
              </a:solidFill>
              <a:latin typeface="Symbol" pitchFamily="18" charset="2"/>
            </a:endParaRPr>
          </a:p>
        </p:txBody>
      </p:sp>
      <p:sp>
        <p:nvSpPr>
          <p:cNvPr id="80898" name="TextBox 4"/>
          <p:cNvSpPr txBox="1">
            <a:spLocks noChangeArrowheads="1"/>
          </p:cNvSpPr>
          <p:nvPr/>
        </p:nvSpPr>
        <p:spPr bwMode="auto">
          <a:xfrm>
            <a:off x="1371600" y="4154488"/>
            <a:ext cx="70866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99CC00"/>
                </a:solidFill>
              </a:rPr>
              <a:t>(a) Microsoft Internet Information Server</a:t>
            </a:r>
            <a:br>
              <a:rPr lang="en-US" altLang="en-US" sz="2800" b="1" dirty="0">
                <a:solidFill>
                  <a:srgbClr val="99CC00"/>
                </a:solidFill>
              </a:rPr>
            </a:br>
            <a:r>
              <a:rPr lang="en-US" altLang="en-US" sz="2800" b="1" dirty="0">
                <a:solidFill>
                  <a:srgbClr val="99CC00"/>
                </a:solidFill>
              </a:rPr>
              <a:t>(b) </a:t>
            </a:r>
            <a:r>
              <a:rPr lang="en-US" altLang="en-US" sz="2800" b="1" dirty="0" err="1">
                <a:solidFill>
                  <a:srgbClr val="99CC00"/>
                </a:solidFill>
              </a:rPr>
              <a:t>Rack+Rails</a:t>
            </a:r>
            <a:r>
              <a:rPr lang="en-US" altLang="en-US" sz="2800" b="1" dirty="0">
                <a:solidFill>
                  <a:srgbClr val="99CC00"/>
                </a:solidFill>
              </a:rPr>
              <a:t>  (c) Apache web server</a:t>
            </a:r>
            <a:endParaRPr lang="en-US" altLang="en-US" sz="2800" b="1" dirty="0">
              <a:solidFill>
                <a:srgbClr val="99CC00"/>
              </a:solidFill>
              <a:latin typeface="Symbol" pitchFamily="18" charset="2"/>
            </a:endParaRPr>
          </a:p>
        </p:txBody>
      </p:sp>
      <p:sp>
        <p:nvSpPr>
          <p:cNvPr id="80899" name="TextBox 5"/>
          <p:cNvSpPr txBox="1">
            <a:spLocks noChangeArrowheads="1"/>
          </p:cNvSpPr>
          <p:nvPr/>
        </p:nvSpPr>
        <p:spPr bwMode="auto">
          <a:xfrm>
            <a:off x="1371600" y="5068888"/>
            <a:ext cx="6705600" cy="9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6699"/>
                </a:solidFill>
              </a:rPr>
              <a:t>(a) Firefox  (b) Microsoft Internet Information Server  (c) MySQL</a:t>
            </a:r>
            <a:endParaRPr lang="en-US" altLang="en-US" sz="2800" b="1" dirty="0">
              <a:solidFill>
                <a:srgbClr val="FF6699"/>
              </a:solidFill>
              <a:latin typeface="Symbol" pitchFamily="18" charset="2"/>
            </a:endParaRPr>
          </a:p>
        </p:txBody>
      </p:sp>
      <p:grpSp>
        <p:nvGrpSpPr>
          <p:cNvPr id="80900" name="Group 10"/>
          <p:cNvGrpSpPr>
            <a:grpSpLocks/>
          </p:cNvGrpSpPr>
          <p:nvPr/>
        </p:nvGrpSpPr>
        <p:grpSpPr bwMode="auto">
          <a:xfrm>
            <a:off x="960438" y="2325688"/>
            <a:ext cx="7116762" cy="954087"/>
            <a:chOff x="960651" y="1743727"/>
            <a:chExt cx="7116549" cy="715593"/>
          </a:xfrm>
        </p:grpSpPr>
        <p:sp>
          <p:nvSpPr>
            <p:cNvPr id="80906" name="TextBox 2"/>
            <p:cNvSpPr txBox="1">
              <a:spLocks noChangeArrowheads="1"/>
            </p:cNvSpPr>
            <p:nvPr/>
          </p:nvSpPr>
          <p:spPr bwMode="auto">
            <a:xfrm>
              <a:off x="1371600" y="1743727"/>
              <a:ext cx="6705600" cy="715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9900"/>
                  </a:solidFill>
                </a:rPr>
                <a:t>(a) Apache web server (b) </a:t>
              </a:r>
              <a:r>
                <a:rPr lang="en-US" altLang="en-US" sz="2800" b="1" dirty="0" err="1">
                  <a:solidFill>
                    <a:srgbClr val="FF9900"/>
                  </a:solidFill>
                </a:rPr>
                <a:t>Rack+Rails</a:t>
              </a:r>
              <a:r>
                <a:rPr lang="en-US" altLang="en-US" sz="2800" b="1" dirty="0">
                  <a:solidFill>
                    <a:srgbClr val="FF9900"/>
                  </a:solidFill>
                </a:rPr>
                <a:t/>
              </a:r>
              <a:br>
                <a:rPr lang="en-US" altLang="en-US" sz="2800" b="1" dirty="0">
                  <a:solidFill>
                    <a:srgbClr val="FF9900"/>
                  </a:solidFill>
                </a:rPr>
              </a:br>
              <a:r>
                <a:rPr lang="en-US" altLang="en-US" sz="2800" b="1" dirty="0">
                  <a:solidFill>
                    <a:srgbClr val="FF9900"/>
                  </a:solidFill>
                </a:rPr>
                <a:t>(c) Relational database</a:t>
              </a:r>
              <a:endParaRPr lang="en-US" altLang="en-US" sz="2800" b="1" dirty="0">
                <a:solidFill>
                  <a:srgbClr val="FF9900"/>
                </a:solidFill>
                <a:latin typeface="Symbol" pitchFamily="18" charset="2"/>
              </a:endParaRPr>
            </a:p>
          </p:txBody>
        </p:sp>
        <p:sp>
          <p:nvSpPr>
            <p:cNvPr id="80907" name="Rectangle 6"/>
            <p:cNvSpPr>
              <a:spLocks noChangeArrowheads="1"/>
            </p:cNvSpPr>
            <p:nvPr/>
          </p:nvSpPr>
          <p:spPr bwMode="auto">
            <a:xfrm>
              <a:off x="960651" y="1809750"/>
              <a:ext cx="41549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grpSp>
      <p:sp>
        <p:nvSpPr>
          <p:cNvPr id="80901" name="Rectangle 7"/>
          <p:cNvSpPr>
            <a:spLocks noChangeArrowheads="1"/>
          </p:cNvSpPr>
          <p:nvPr/>
        </p:nvSpPr>
        <p:spPr bwMode="auto">
          <a:xfrm>
            <a:off x="960438" y="33432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80902" name="Rectangle 8"/>
          <p:cNvSpPr>
            <a:spLocks noChangeArrowheads="1"/>
          </p:cNvSpPr>
          <p:nvPr/>
        </p:nvSpPr>
        <p:spPr bwMode="auto">
          <a:xfrm>
            <a:off x="960438" y="42576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80903" name="Rectangle 9"/>
          <p:cNvSpPr>
            <a:spLocks noChangeArrowheads="1"/>
          </p:cNvSpPr>
          <p:nvPr/>
        </p:nvSpPr>
        <p:spPr bwMode="auto">
          <a:xfrm>
            <a:off x="947738" y="5156200"/>
            <a:ext cx="4159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80904" name="Slide Number Placeholder 11"/>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FBA7AA4-3C8A-4385-A0B0-834727E0D7EC}" type="slidenum">
              <a:rPr lang="en-US" altLang="en-US" sz="1400">
                <a:latin typeface="Helvetica" pitchFamily="-84" charset="0"/>
              </a:rPr>
              <a:pPr eaLnBrk="1" hangingPunct="1"/>
              <a:t>54</a:t>
            </a:fld>
            <a:endParaRPr lang="en-US" altLang="en-US" sz="1400">
              <a:latin typeface="Helvetica" pitchFamily="-84" charset="0"/>
            </a:endParaRPr>
          </a:p>
        </p:txBody>
      </p:sp>
      <p:sp>
        <p:nvSpPr>
          <p:cNvPr id="80905" name="TextBox 12"/>
          <p:cNvSpPr txBox="1">
            <a:spLocks noChangeArrowheads="1"/>
          </p:cNvSpPr>
          <p:nvPr/>
        </p:nvSpPr>
        <p:spPr bwMode="auto">
          <a:xfrm>
            <a:off x="685800" y="482600"/>
            <a:ext cx="5791200" cy="138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a:solidFill>
                  <a:srgbClr val="000000"/>
                </a:solidFill>
              </a:rPr>
              <a:t>Match the terms:</a:t>
            </a:r>
          </a:p>
          <a:p>
            <a:pPr eaLnBrk="1" hangingPunct="1"/>
            <a:r>
              <a:rPr lang="en-US" altLang="en-US" sz="2800">
                <a:solidFill>
                  <a:srgbClr val="000000"/>
                </a:solidFill>
              </a:rPr>
              <a:t>(a) presentation tier, (b) logic tier,</a:t>
            </a:r>
            <a:br>
              <a:rPr lang="en-US" altLang="en-US" sz="2800">
                <a:solidFill>
                  <a:srgbClr val="000000"/>
                </a:solidFill>
              </a:rPr>
            </a:br>
            <a:r>
              <a:rPr lang="en-US" altLang="en-US" sz="2800">
                <a:solidFill>
                  <a:srgbClr val="000000"/>
                </a:solidFill>
              </a:rPr>
              <a:t>(c) persistence tier</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DE46AA69-3E41-4914-B5F4-7AA29DD8CA0E}" type="slidenum">
              <a:rPr lang="en-US" altLang="en-US" sz="1400">
                <a:latin typeface="Helvetica" pitchFamily="-84" charset="0"/>
              </a:rPr>
              <a:pPr eaLnBrk="1" hangingPunct="1"/>
              <a:t>55</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dirty="0" smtClean="0">
                <a:solidFill>
                  <a:schemeClr val="bg1"/>
                </a:solidFill>
                <a:latin typeface="Arial Black"/>
                <a:ea typeface="+mn-ea"/>
                <a:cs typeface="Arial Black"/>
              </a:rPr>
              <a:t>END</a:t>
            </a:r>
            <a:endParaRPr lang="en-US" sz="23900" dirty="0">
              <a:solidFill>
                <a:schemeClr val="bg1"/>
              </a:solidFill>
              <a:latin typeface="Arial Black"/>
              <a:ea typeface="+mn-ea"/>
              <a:cs typeface="Arial Black"/>
            </a:endParaRPr>
          </a:p>
        </p:txBody>
      </p:sp>
      <p:sp>
        <p:nvSpPr>
          <p:cNvPr id="82947"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2"/>
          <p:cNvSpPr>
            <a:spLocks noGrp="1" noChangeArrowheads="1"/>
          </p:cNvSpPr>
          <p:nvPr>
            <p:ph type="ctrTitle"/>
          </p:nvPr>
        </p:nvSpPr>
        <p:spPr/>
        <p:txBody>
          <a:bodyPr/>
          <a:lstStyle/>
          <a:p>
            <a:pPr eaLnBrk="1" hangingPunct="1"/>
            <a:r>
              <a:rPr lang="en-US" altLang="en-US" dirty="0" smtClean="0">
                <a:ea typeface="ＭＳ Ｐゴシック" pitchFamily="34" charset="-128"/>
              </a:rPr>
              <a:t>HTML+CSS</a:t>
            </a:r>
            <a:br>
              <a:rPr lang="en-US" altLang="en-US" dirty="0" smtClean="0">
                <a:ea typeface="ＭＳ Ｐゴシック" pitchFamily="34" charset="-128"/>
              </a:rPr>
            </a:br>
            <a:endParaRPr lang="en-US" altLang="en-US" dirty="0" smtClean="0">
              <a:ea typeface="ＭＳ Ｐゴシック" pitchFamily="34" charset="-128"/>
            </a:endParaRPr>
          </a:p>
        </p:txBody>
      </p:sp>
      <p:sp>
        <p:nvSpPr>
          <p:cNvPr id="83970" name="Rectangle 3"/>
          <p:cNvSpPr>
            <a:spLocks noGrp="1" noChangeArrowheads="1"/>
          </p:cNvSpPr>
          <p:nvPr>
            <p:ph type="subTitle" idx="1"/>
          </p:nvPr>
        </p:nvSpPr>
        <p:spPr>
          <a:xfrm>
            <a:off x="609600" y="4343400"/>
            <a:ext cx="7924800" cy="1752600"/>
          </a:xfrm>
        </p:spPr>
        <p:txBody>
          <a:bodyPr/>
          <a:lstStyle/>
          <a:p>
            <a:pPr eaLnBrk="1" hangingPunct="1"/>
            <a:r>
              <a:rPr lang="en-US" altLang="en-US" i="1" dirty="0" smtClean="0">
                <a:ea typeface="ＭＳ Ｐゴシック" pitchFamily="34" charset="-128"/>
              </a:rPr>
              <a:t>(Engineering Software as a Service §</a:t>
            </a:r>
            <a:r>
              <a:rPr lang="en-US" altLang="en-US" dirty="0" smtClean="0">
                <a:ea typeface="ＭＳ Ｐゴシック" pitchFamily="34" charset="-128"/>
              </a:rPr>
              <a:t>2.3)</a:t>
            </a:r>
            <a:endParaRPr lang="en-US" altLang="en-US" dirty="0" smtClean="0">
              <a:solidFill>
                <a:schemeClr val="bg2"/>
              </a:solidFill>
              <a:ea typeface="ＭＳ Ｐゴシック" pitchFamily="34" charset="-128"/>
            </a:endParaRPr>
          </a:p>
        </p:txBody>
      </p:sp>
      <p:sp>
        <p:nvSpPr>
          <p:cNvPr id="83971"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2B8BBC9-B16D-4FC6-B73D-67388C210205}" type="slidenum">
              <a:rPr lang="en-US" altLang="en-US" sz="1400">
                <a:latin typeface="Helvetica" pitchFamily="-84" charset="0"/>
              </a:rPr>
              <a:pPr eaLnBrk="1" hangingPunct="1"/>
              <a:t>56</a:t>
            </a:fld>
            <a:endParaRPr lang="en-US" altLang="en-US" sz="1400">
              <a:latin typeface="Helvetica" pitchFamily="-84" charset="0"/>
            </a:endParaRPr>
          </a:p>
        </p:txBody>
      </p:sp>
      <p:sp>
        <p:nvSpPr>
          <p:cNvPr id="83972" name="TextBox 5"/>
          <p:cNvSpPr txBox="1">
            <a:spLocks noChangeArrowheads="1"/>
          </p:cNvSpPr>
          <p:nvPr/>
        </p:nvSpPr>
        <p:spPr bwMode="auto">
          <a:xfrm>
            <a:off x="2743200" y="6248400"/>
            <a:ext cx="36576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eaLnBrk="1" hangingPunct="1"/>
            <a:r>
              <a:rPr lang="en-US" altLang="en-US" sz="1200">
                <a:latin typeface="Arial Narrow" pitchFamily="34" charset="0"/>
              </a:rPr>
              <a:t>© 2013 Armando Fox &amp; David Patterson, all rights reserved</a:t>
            </a:r>
          </a:p>
        </p:txBody>
      </p:sp>
    </p:spTree>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Title 1"/>
          <p:cNvSpPr>
            <a:spLocks noGrp="1"/>
          </p:cNvSpPr>
          <p:nvPr>
            <p:ph type="title"/>
          </p:nvPr>
        </p:nvSpPr>
        <p:spPr/>
        <p:txBody>
          <a:bodyPr/>
          <a:lstStyle/>
          <a:p>
            <a:r>
              <a:rPr lang="en-US" altLang="en-US" dirty="0" smtClean="0">
                <a:ea typeface="ＭＳ Ｐゴシック" pitchFamily="34" charset="-128"/>
              </a:rPr>
              <a:t>Chapter 2 Overview</a:t>
            </a:r>
          </a:p>
        </p:txBody>
      </p:sp>
      <p:pic>
        <p:nvPicPr>
          <p:cNvPr id="86018" name="Content Placeholder 4" descr="saas_arch.pdf.gif"/>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755650" y="1371600"/>
            <a:ext cx="7632700" cy="4754563"/>
          </a:xfrm>
        </p:spPr>
      </p:pic>
      <p:sp>
        <p:nvSpPr>
          <p:cNvPr id="86019"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10B7AC4-2906-4C64-95B5-C7C8F0300CB5}" type="slidenum">
              <a:rPr lang="en-US" altLang="en-US" sz="1400">
                <a:latin typeface="Helvetica" pitchFamily="-84" charset="0"/>
              </a:rPr>
              <a:pPr eaLnBrk="1" hangingPunct="1"/>
              <a:t>57</a:t>
            </a:fld>
            <a:endParaRPr lang="en-US" altLang="en-US" sz="1400">
              <a:latin typeface="Helvetica" pitchFamily="-84" charset="0"/>
            </a:endParaRPr>
          </a:p>
        </p:txBody>
      </p:sp>
      <p:sp>
        <p:nvSpPr>
          <p:cNvPr id="5" name="Oval 4"/>
          <p:cNvSpPr>
            <a:spLocks noChangeArrowheads="1"/>
          </p:cNvSpPr>
          <p:nvPr/>
        </p:nvSpPr>
        <p:spPr bwMode="auto">
          <a:xfrm>
            <a:off x="2057400" y="2514600"/>
            <a:ext cx="2209800" cy="1295400"/>
          </a:xfrm>
          <a:prstGeom prst="ellipse">
            <a:avLst/>
          </a:prstGeom>
          <a:noFill/>
          <a:ln w="38100">
            <a:solidFill>
              <a:srgbClr val="FF0000"/>
            </a:solidFill>
            <a:round/>
            <a:headEnd/>
            <a:tailEnd/>
          </a:ln>
          <a:effectLst>
            <a:outerShdw blurRad="40000" dist="23000" dir="5400000" rotWithShape="0">
              <a:srgbClr val="808080">
                <a:alpha val="34999"/>
              </a:srgbClr>
            </a:outerShdw>
          </a:effectLst>
          <a:extLst>
            <a:ext uri="{909E8E84-426E-40DD-AFC4-6F175D3DCCD1}">
              <a14:hiddenFill xmlns:a14="http://schemas.microsoft.com/office/drawing/2010/main">
                <a:solidFill>
                  <a:srgbClr val="FFFFFF"/>
                </a:solidFill>
              </a14:hiddenFill>
            </a:ext>
          </a:extLst>
        </p:spPr>
        <p:txBody>
          <a:bodyPr anchor="ctr"/>
          <a:lstStyle/>
          <a:p>
            <a:pPr algn="ctr">
              <a:defRPr/>
            </a:pPr>
            <a:endParaRPr lang="en-US">
              <a:solidFill>
                <a:srgbClr val="FFFFFF"/>
              </a:solidFill>
              <a:latin typeface="+mn-lt"/>
              <a:ea typeface="ＭＳ Ｐゴシック" charset="0"/>
              <a:cs typeface="ＭＳ Ｐゴシック"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ext Box 2"/>
          <p:cNvSpPr txBox="1">
            <a:spLocks noChangeArrowheads="1"/>
          </p:cNvSpPr>
          <p:nvPr/>
        </p:nvSpPr>
        <p:spPr bwMode="auto">
          <a:xfrm>
            <a:off x="1143000" y="1219200"/>
            <a:ext cx="6781800"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b="1" dirty="0">
                <a:latin typeface="Courier New" pitchFamily="49" charset="0"/>
              </a:rPr>
              <a:t>Introduction</a:t>
            </a:r>
          </a:p>
          <a:p>
            <a:pPr eaLnBrk="1" hangingPunct="1"/>
            <a:r>
              <a:rPr lang="en-US" altLang="en-US" b="1" dirty="0">
                <a:latin typeface="Courier New" pitchFamily="49" charset="0"/>
              </a:rPr>
              <a:t>This article is a review of the book</a:t>
            </a:r>
          </a:p>
          <a:p>
            <a:pPr eaLnBrk="1" hangingPunct="1"/>
            <a:r>
              <a:rPr lang="en-US" altLang="en-US" b="1" dirty="0">
                <a:latin typeface="Courier New" pitchFamily="49" charset="0"/>
              </a:rPr>
              <a:t>Dietary Preferences of Penguins,</a:t>
            </a:r>
          </a:p>
          <a:p>
            <a:pPr eaLnBrk="1" hangingPunct="1"/>
            <a:r>
              <a:rPr lang="en-US" altLang="en-US" b="1" dirty="0">
                <a:latin typeface="Courier New" pitchFamily="49" charset="0"/>
              </a:rPr>
              <a:t>by Alice Jones and Bill Smith. Jones</a:t>
            </a:r>
          </a:p>
          <a:p>
            <a:pPr eaLnBrk="1" hangingPunct="1"/>
            <a:r>
              <a:rPr lang="en-US" altLang="en-US" b="1" dirty="0">
                <a:latin typeface="Courier New" pitchFamily="49" charset="0"/>
              </a:rPr>
              <a:t>and Smith's controversial work makes</a:t>
            </a:r>
          </a:p>
          <a:p>
            <a:pPr eaLnBrk="1" hangingPunct="1"/>
            <a:r>
              <a:rPr lang="en-US" altLang="en-US" b="1" dirty="0">
                <a:latin typeface="Courier New" pitchFamily="49" charset="0"/>
              </a:rPr>
              <a:t>three hard-to-swallow claims about</a:t>
            </a:r>
          </a:p>
          <a:p>
            <a:pPr eaLnBrk="1" hangingPunct="1"/>
            <a:r>
              <a:rPr lang="en-US" altLang="en-US" b="1" dirty="0">
                <a:latin typeface="Courier New" pitchFamily="49" charset="0"/>
              </a:rPr>
              <a:t>penguins:</a:t>
            </a:r>
          </a:p>
          <a:p>
            <a:pPr eaLnBrk="1" hangingPunct="1"/>
            <a:r>
              <a:rPr lang="en-US" altLang="en-US" b="1" dirty="0">
                <a:latin typeface="Courier New" pitchFamily="49" charset="0"/>
              </a:rPr>
              <a:t>First, that penguins actually prefer</a:t>
            </a:r>
          </a:p>
          <a:p>
            <a:pPr eaLnBrk="1" hangingPunct="1"/>
            <a:r>
              <a:rPr lang="en-US" altLang="en-US" b="1" dirty="0">
                <a:latin typeface="Courier New" pitchFamily="49" charset="0"/>
              </a:rPr>
              <a:t>tropical foods such as bananas and</a:t>
            </a:r>
          </a:p>
          <a:p>
            <a:pPr eaLnBrk="1" hangingPunct="1"/>
            <a:r>
              <a:rPr lang="en-US" altLang="en-US" b="1" dirty="0">
                <a:latin typeface="Courier New" pitchFamily="49" charset="0"/>
              </a:rPr>
              <a:t>pineapple to their traditional diet</a:t>
            </a:r>
          </a:p>
          <a:p>
            <a:pPr eaLnBrk="1" hangingPunct="1"/>
            <a:r>
              <a:rPr lang="en-US" altLang="en-US" b="1" dirty="0">
                <a:latin typeface="Courier New" pitchFamily="49" charset="0"/>
              </a:rPr>
              <a:t>of fish</a:t>
            </a:r>
          </a:p>
          <a:p>
            <a:pPr eaLnBrk="1" hangingPunct="1"/>
            <a:r>
              <a:rPr lang="en-US" altLang="en-US" b="1" dirty="0">
                <a:latin typeface="Courier New" pitchFamily="49" charset="0"/>
              </a:rPr>
              <a:t>Second, that tropical foods give</a:t>
            </a:r>
          </a:p>
          <a:p>
            <a:pPr eaLnBrk="1" hangingPunct="1"/>
            <a:r>
              <a:rPr lang="en-US" altLang="en-US" b="1" dirty="0">
                <a:latin typeface="Courier New" pitchFamily="49" charset="0"/>
              </a:rPr>
              <a:t>penguins an odor that makes them</a:t>
            </a:r>
          </a:p>
          <a:p>
            <a:pPr eaLnBrk="1" hangingPunct="1"/>
            <a:r>
              <a:rPr lang="en-US" altLang="en-US" b="1" dirty="0">
                <a:latin typeface="Courier New" pitchFamily="49" charset="0"/>
              </a:rPr>
              <a:t>unattractive to their traditional</a:t>
            </a:r>
          </a:p>
          <a:p>
            <a:pPr eaLnBrk="1" hangingPunct="1"/>
            <a:r>
              <a:rPr lang="en-US" altLang="en-US" b="1" dirty="0">
                <a:latin typeface="Courier New" pitchFamily="49" charset="0"/>
              </a:rPr>
              <a:t>predators</a:t>
            </a:r>
          </a:p>
        </p:txBody>
      </p:sp>
      <p:sp>
        <p:nvSpPr>
          <p:cNvPr id="2" name="Title 1"/>
          <p:cNvSpPr>
            <a:spLocks noGrp="1"/>
          </p:cNvSpPr>
          <p:nvPr>
            <p:ph type="title"/>
          </p:nvPr>
        </p:nvSpPr>
        <p:spPr/>
        <p:txBody>
          <a:bodyPr/>
          <a:lstStyle/>
          <a:p>
            <a:r>
              <a:rPr lang="en-US" dirty="0" smtClean="0"/>
              <a:t>Text</a:t>
            </a:r>
            <a:endParaRPr lang="en-US" dirty="0"/>
          </a:p>
        </p:txBody>
      </p:sp>
    </p:spTree>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Hypertext Markup Lang. (HTML)</a:t>
            </a:r>
            <a:endParaRPr lang="en-US" dirty="0"/>
          </a:p>
        </p:txBody>
      </p:sp>
      <p:sp>
        <p:nvSpPr>
          <p:cNvPr id="88066" name="Slide Number Placeholder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3CA8021F-9AB6-4157-A765-06D6B1085704}" type="slidenum">
              <a:rPr lang="en-US" altLang="en-US" sz="1400" smtClean="0">
                <a:latin typeface="Helvetica" pitchFamily="-84" charset="0"/>
              </a:rPr>
              <a:pPr eaLnBrk="1" hangingPunct="1"/>
              <a:t>59</a:t>
            </a:fld>
            <a:endParaRPr lang="en-US" altLang="en-US" sz="1400" dirty="0">
              <a:latin typeface="Helvetica" pitchFamily="-84" charset="0"/>
            </a:endParaRPr>
          </a:p>
        </p:txBody>
      </p:sp>
      <p:sp>
        <p:nvSpPr>
          <p:cNvPr id="88067" name="Text Box 2"/>
          <p:cNvSpPr txBox="1">
            <a:spLocks noChangeArrowheads="1"/>
          </p:cNvSpPr>
          <p:nvPr/>
        </p:nvSpPr>
        <p:spPr bwMode="auto">
          <a:xfrm>
            <a:off x="457200" y="1274088"/>
            <a:ext cx="8229600" cy="535531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1800" dirty="0">
                <a:solidFill>
                  <a:srgbClr val="FF0000"/>
                </a:solidFill>
                <a:latin typeface="Lucida Sans Typewriter" pitchFamily="49" charset="0"/>
              </a:rPr>
              <a:t>&lt;h1&gt;</a:t>
            </a:r>
            <a:r>
              <a:rPr lang="en-US" altLang="en-US" sz="1800" dirty="0">
                <a:latin typeface="Lucida Sans Typewriter" pitchFamily="49" charset="0"/>
              </a:rPr>
              <a:t>Introduction</a:t>
            </a:r>
            <a:r>
              <a:rPr lang="en-US" altLang="en-US" sz="1800" dirty="0">
                <a:solidFill>
                  <a:srgbClr val="FF0000"/>
                </a:solidFill>
                <a:latin typeface="Lucida Sans Typewriter" pitchFamily="49" charset="0"/>
              </a:rPr>
              <a:t>&lt;/h1&gt;</a:t>
            </a:r>
          </a:p>
          <a:p>
            <a:pPr eaLnBrk="1" hangingPunct="1"/>
            <a:r>
              <a:rPr lang="en-US" altLang="en-US" sz="1800" dirty="0">
                <a:solidFill>
                  <a:srgbClr val="FF0000"/>
                </a:solidFill>
                <a:latin typeface="Lucida Sans Typewriter" pitchFamily="49" charset="0"/>
              </a:rPr>
              <a:t>&lt;p&gt;</a:t>
            </a:r>
          </a:p>
          <a:p>
            <a:pPr eaLnBrk="1" hangingPunct="1"/>
            <a:r>
              <a:rPr lang="en-US" altLang="en-US" sz="1800" dirty="0">
                <a:latin typeface="Lucida Sans Typewriter" pitchFamily="49" charset="0"/>
              </a:rPr>
              <a:t>  This article is a review of the book</a:t>
            </a:r>
          </a:p>
          <a:p>
            <a:pPr eaLnBrk="1" hangingPunct="1"/>
            <a:r>
              <a:rPr lang="en-US" altLang="en-US" sz="1800" dirty="0">
                <a:solidFill>
                  <a:srgbClr val="FF0000"/>
                </a:solidFill>
                <a:latin typeface="Lucida Sans Typewriter" pitchFamily="49" charset="0"/>
              </a:rPr>
              <a:t>  &lt;i&gt;</a:t>
            </a:r>
            <a:r>
              <a:rPr lang="en-US" altLang="en-US" sz="1800" dirty="0">
                <a:latin typeface="Lucida Sans Typewriter" pitchFamily="49" charset="0"/>
              </a:rPr>
              <a:t>Dietary Preferences of Penguins</a:t>
            </a:r>
            <a:r>
              <a:rPr lang="en-US" altLang="en-US" sz="1800" dirty="0">
                <a:solidFill>
                  <a:srgbClr val="FF0000"/>
                </a:solidFill>
                <a:latin typeface="Lucida Sans Typewriter" pitchFamily="49" charset="0"/>
              </a:rPr>
              <a:t>&lt;/i&gt;</a:t>
            </a:r>
            <a:r>
              <a:rPr lang="en-US" altLang="en-US" sz="1800" dirty="0">
                <a:latin typeface="Lucida Sans Typewriter" pitchFamily="49" charset="0"/>
              </a:rPr>
              <a:t>,</a:t>
            </a:r>
          </a:p>
          <a:p>
            <a:pPr eaLnBrk="1" hangingPunct="1"/>
            <a:r>
              <a:rPr lang="en-US" altLang="en-US" sz="1800" dirty="0">
                <a:latin typeface="Lucida Sans Typewriter" pitchFamily="49" charset="0"/>
              </a:rPr>
              <a:t>  by Alice Jones and Bill Smith. Jones and Smith's</a:t>
            </a:r>
            <a:br>
              <a:rPr lang="en-US" altLang="en-US" sz="1800" dirty="0">
                <a:latin typeface="Lucida Sans Typewriter" pitchFamily="49" charset="0"/>
              </a:rPr>
            </a:br>
            <a:r>
              <a:rPr lang="en-US" altLang="en-US" sz="1800" dirty="0">
                <a:latin typeface="Lucida Sans Typewriter" pitchFamily="49" charset="0"/>
              </a:rPr>
              <a:t>  controversial work makes three hard-to-swallow claims</a:t>
            </a:r>
            <a:br>
              <a:rPr lang="en-US" altLang="en-US" sz="1800" dirty="0">
                <a:latin typeface="Lucida Sans Typewriter" pitchFamily="49" charset="0"/>
              </a:rPr>
            </a:br>
            <a:r>
              <a:rPr lang="en-US" altLang="en-US" sz="1800" dirty="0">
                <a:latin typeface="Lucida Sans Typewriter" pitchFamily="49" charset="0"/>
              </a:rPr>
              <a:t>  about penguins:</a:t>
            </a:r>
          </a:p>
          <a:p>
            <a:pPr eaLnBrk="1" hangingPunct="1"/>
            <a:r>
              <a:rPr lang="en-US" altLang="en-US" sz="1800" dirty="0">
                <a:solidFill>
                  <a:srgbClr val="FF0000"/>
                </a:solidFill>
                <a:latin typeface="Lucida Sans Typewriter" pitchFamily="49" charset="0"/>
              </a:rPr>
              <a:t>&lt;/p&gt;</a:t>
            </a:r>
          </a:p>
          <a:p>
            <a:pPr eaLnBrk="1" hangingPunct="1"/>
            <a:r>
              <a:rPr lang="en-US" altLang="en-US" sz="1800" dirty="0">
                <a:solidFill>
                  <a:srgbClr val="FF0000"/>
                </a:solidFill>
                <a:latin typeface="Lucida Sans Typewriter" pitchFamily="49" charset="0"/>
              </a:rPr>
              <a:t>&lt;</a:t>
            </a:r>
            <a:r>
              <a:rPr lang="en-US" altLang="en-US" sz="1800" dirty="0" err="1">
                <a:solidFill>
                  <a:srgbClr val="FF0000"/>
                </a:solidFill>
                <a:latin typeface="Lucida Sans Typewriter" pitchFamily="49" charset="0"/>
              </a:rPr>
              <a:t>ul</a:t>
            </a:r>
            <a:r>
              <a:rPr lang="en-US" altLang="en-US" sz="1800" dirty="0">
                <a:solidFill>
                  <a:srgbClr val="FF0000"/>
                </a:solidFill>
                <a:latin typeface="Lucida Sans Typewriter" pitchFamily="49" charset="0"/>
              </a:rPr>
              <a:t>&gt;</a:t>
            </a:r>
          </a:p>
          <a:p>
            <a:pPr eaLnBrk="1" hangingPunct="1"/>
            <a:r>
              <a:rPr lang="en-US" altLang="en-US" sz="1800" dirty="0">
                <a:solidFill>
                  <a:srgbClr val="FF0000"/>
                </a:solidFill>
                <a:latin typeface="Lucida Sans Typewriter" pitchFamily="49" charset="0"/>
              </a:rPr>
              <a:t>  &lt;li&gt;</a:t>
            </a:r>
          </a:p>
          <a:p>
            <a:pPr eaLnBrk="1" hangingPunct="1"/>
            <a:r>
              <a:rPr lang="en-US" altLang="en-US" sz="1800" dirty="0">
                <a:latin typeface="Lucida Sans Typewriter" pitchFamily="49" charset="0"/>
              </a:rPr>
              <a:t>   First, that penguins actually prefer tropical foods</a:t>
            </a:r>
            <a:br>
              <a:rPr lang="en-US" altLang="en-US" sz="1800" dirty="0">
                <a:latin typeface="Lucida Sans Typewriter" pitchFamily="49" charset="0"/>
              </a:rPr>
            </a:br>
            <a:r>
              <a:rPr lang="en-US" altLang="en-US" sz="1800" dirty="0">
                <a:latin typeface="Lucida Sans Typewriter" pitchFamily="49" charset="0"/>
              </a:rPr>
              <a:t>   such as bananas and pineapple to their traditional diet</a:t>
            </a:r>
            <a:br>
              <a:rPr lang="en-US" altLang="en-US" sz="1800" dirty="0">
                <a:latin typeface="Lucida Sans Typewriter" pitchFamily="49" charset="0"/>
              </a:rPr>
            </a:br>
            <a:r>
              <a:rPr lang="en-US" altLang="en-US" sz="1800" dirty="0">
                <a:latin typeface="Lucida Sans Typewriter" pitchFamily="49" charset="0"/>
              </a:rPr>
              <a:t>   of fish</a:t>
            </a:r>
          </a:p>
          <a:p>
            <a:pPr eaLnBrk="1" hangingPunct="1"/>
            <a:r>
              <a:rPr lang="en-US" altLang="en-US" sz="1800" dirty="0">
                <a:solidFill>
                  <a:srgbClr val="FF0000"/>
                </a:solidFill>
                <a:latin typeface="Lucida Sans Typewriter" pitchFamily="49" charset="0"/>
              </a:rPr>
              <a:t>  &lt;/li&gt;</a:t>
            </a:r>
          </a:p>
          <a:p>
            <a:pPr eaLnBrk="1" hangingPunct="1"/>
            <a:r>
              <a:rPr lang="en-US" altLang="en-US" sz="1800" dirty="0">
                <a:solidFill>
                  <a:srgbClr val="FF0000"/>
                </a:solidFill>
                <a:latin typeface="Lucida Sans Typewriter" pitchFamily="49" charset="0"/>
              </a:rPr>
              <a:t>  &lt;li&gt;</a:t>
            </a:r>
          </a:p>
          <a:p>
            <a:pPr eaLnBrk="1" hangingPunct="1"/>
            <a:r>
              <a:rPr lang="en-US" altLang="en-US" sz="1800" dirty="0">
                <a:latin typeface="Lucida Sans Typewriter" pitchFamily="49" charset="0"/>
              </a:rPr>
              <a:t>   Second, that tropical foods give penguins an odor that   </a:t>
            </a:r>
            <a:br>
              <a:rPr lang="en-US" altLang="en-US" sz="1800" dirty="0">
                <a:latin typeface="Lucida Sans Typewriter" pitchFamily="49" charset="0"/>
              </a:rPr>
            </a:br>
            <a:r>
              <a:rPr lang="en-US" altLang="en-US" sz="1800" dirty="0">
                <a:latin typeface="Lucida Sans Typewriter" pitchFamily="49" charset="0"/>
              </a:rPr>
              <a:t>   makes them unattractive to their traditional predators</a:t>
            </a:r>
          </a:p>
          <a:p>
            <a:pPr eaLnBrk="1" hangingPunct="1"/>
            <a:r>
              <a:rPr lang="en-US" altLang="en-US" sz="1800" dirty="0">
                <a:solidFill>
                  <a:srgbClr val="FF0000"/>
                </a:solidFill>
                <a:latin typeface="Lucida Sans Typewriter" pitchFamily="49" charset="0"/>
              </a:rPr>
              <a:t>  &lt;/li&gt;</a:t>
            </a:r>
          </a:p>
          <a:p>
            <a:pPr eaLnBrk="1" hangingPunct="1"/>
            <a:r>
              <a:rPr lang="en-US" altLang="en-US" sz="1800" dirty="0">
                <a:solidFill>
                  <a:srgbClr val="FF0000"/>
                </a:solidFill>
                <a:latin typeface="Lucida Sans Typewriter" pitchFamily="49" charset="0"/>
              </a:rPr>
              <a:t>&lt;/</a:t>
            </a:r>
            <a:r>
              <a:rPr lang="en-US" altLang="en-US" sz="1800" dirty="0" err="1">
                <a:solidFill>
                  <a:srgbClr val="FF0000"/>
                </a:solidFill>
                <a:latin typeface="Lucida Sans Typewriter" pitchFamily="49" charset="0"/>
              </a:rPr>
              <a:t>ul</a:t>
            </a:r>
            <a:r>
              <a:rPr lang="en-US" altLang="en-US" sz="1800" dirty="0" smtClean="0">
                <a:solidFill>
                  <a:srgbClr val="FF0000"/>
                </a:solidFill>
                <a:latin typeface="Lucida Sans Typewriter" pitchFamily="49" charset="0"/>
              </a:rPr>
              <a:t>&gt;</a:t>
            </a:r>
            <a:r>
              <a:rPr lang="en-US" altLang="en-US" sz="1800" dirty="0" smtClean="0">
                <a:latin typeface="Lucida Sans Typewriter" pitchFamily="49" charset="0"/>
              </a:rPr>
              <a:t> </a:t>
            </a:r>
            <a:endParaRPr lang="en-US" altLang="en-US" sz="1800" dirty="0">
              <a:latin typeface="Lucida Sans Typewriter" pitchFamily="49" charset="0"/>
            </a:endParaRPr>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p:cNvSpPr>
            <a:spLocks noGrp="1"/>
          </p:cNvSpPr>
          <p:nvPr>
            <p:ph type="title"/>
          </p:nvPr>
        </p:nvSpPr>
        <p:spPr/>
        <p:txBody>
          <a:bodyPr/>
          <a:lstStyle/>
          <a:p>
            <a:r>
              <a:rPr lang="en-US" altLang="en-US" smtClean="0">
                <a:ea typeface="ＭＳ Ｐゴシック" pitchFamily="34" charset="-128"/>
              </a:rPr>
              <a:t>Blocks are Closures</a:t>
            </a:r>
          </a:p>
        </p:txBody>
      </p:sp>
      <p:sp>
        <p:nvSpPr>
          <p:cNvPr id="13314" name="Content Placeholder 2"/>
          <p:cNvSpPr>
            <a:spLocks noGrp="1"/>
          </p:cNvSpPr>
          <p:nvPr>
            <p:ph idx="1"/>
          </p:nvPr>
        </p:nvSpPr>
        <p:spPr/>
        <p:txBody>
          <a:bodyPr/>
          <a:lstStyle/>
          <a:p>
            <a:r>
              <a:rPr lang="en-US" altLang="en-US" dirty="0" smtClean="0">
                <a:ea typeface="ＭＳ Ｐゴシック" pitchFamily="34" charset="-128"/>
              </a:rPr>
              <a:t>A </a:t>
            </a:r>
            <a:r>
              <a:rPr lang="en-US" altLang="en-US" i="1" dirty="0" smtClean="0">
                <a:ea typeface="ＭＳ Ｐゴシック" pitchFamily="34" charset="-128"/>
              </a:rPr>
              <a:t>closure </a:t>
            </a:r>
            <a:r>
              <a:rPr lang="en-US" altLang="en-US" dirty="0" smtClean="0">
                <a:ea typeface="ＭＳ Ｐゴシック" pitchFamily="34" charset="-128"/>
              </a:rPr>
              <a:t>is the set of all variable bindings you can </a:t>
            </a:r>
            <a:r>
              <a:rPr lang="ja-JP" altLang="en-US" dirty="0" smtClean="0">
                <a:ea typeface="ＭＳ Ｐゴシック" pitchFamily="34" charset="-128"/>
              </a:rPr>
              <a:t>“</a:t>
            </a:r>
            <a:r>
              <a:rPr lang="en-US" altLang="ja-JP" dirty="0" smtClean="0">
                <a:ea typeface="ＭＳ Ｐゴシック" pitchFamily="34" charset="-128"/>
              </a:rPr>
              <a:t>see</a:t>
            </a:r>
            <a:r>
              <a:rPr lang="ja-JP" altLang="en-US" dirty="0" smtClean="0">
                <a:ea typeface="ＭＳ Ｐゴシック" pitchFamily="34" charset="-128"/>
              </a:rPr>
              <a:t>”</a:t>
            </a:r>
            <a:r>
              <a:rPr lang="en-US" altLang="ja-JP" dirty="0" smtClean="0">
                <a:ea typeface="ＭＳ Ｐゴシック" pitchFamily="34" charset="-128"/>
              </a:rPr>
              <a:t> at a given point in time</a:t>
            </a:r>
          </a:p>
          <a:p>
            <a:pPr lvl="1"/>
            <a:r>
              <a:rPr lang="en-US" altLang="en-US" dirty="0" smtClean="0">
                <a:ea typeface="ＭＳ Ｐゴシック" pitchFamily="34" charset="-128"/>
              </a:rPr>
              <a:t>In Scheme, it’</a:t>
            </a:r>
            <a:r>
              <a:rPr lang="en-US" altLang="ja-JP" dirty="0" smtClean="0">
                <a:ea typeface="ＭＳ Ｐゴシック" pitchFamily="34" charset="-128"/>
              </a:rPr>
              <a:t>s called an </a:t>
            </a:r>
            <a:r>
              <a:rPr lang="en-US" altLang="ja-JP" i="1" dirty="0" smtClean="0">
                <a:ea typeface="ＭＳ Ｐゴシック" pitchFamily="34" charset="-128"/>
              </a:rPr>
              <a:t>environment</a:t>
            </a:r>
            <a:endParaRPr lang="en-US" altLang="ja-JP" dirty="0" smtClean="0">
              <a:ea typeface="ＭＳ Ｐゴシック" pitchFamily="34" charset="-128"/>
            </a:endParaRPr>
          </a:p>
          <a:p>
            <a:r>
              <a:rPr lang="en-US" altLang="en-US" i="1" dirty="0" smtClean="0">
                <a:ea typeface="ＭＳ Ｐゴシック" pitchFamily="34" charset="-128"/>
              </a:rPr>
              <a:t>Blocks are closures: </a:t>
            </a:r>
            <a:r>
              <a:rPr lang="en-US" altLang="en-US" dirty="0" smtClean="0">
                <a:ea typeface="ＭＳ Ｐゴシック" pitchFamily="34" charset="-128"/>
              </a:rPr>
              <a:t>they carry their environment around with them</a:t>
            </a:r>
          </a:p>
          <a:p>
            <a:endParaRPr lang="en-US" altLang="en-US" dirty="0" smtClean="0">
              <a:ea typeface="ＭＳ Ｐゴシック" pitchFamily="34" charset="-128"/>
            </a:endParaRPr>
          </a:p>
          <a:p>
            <a:r>
              <a:rPr lang="en-US" altLang="en-US" dirty="0" smtClean="0">
                <a:ea typeface="ＭＳ Ｐゴシック" pitchFamily="34" charset="-128"/>
              </a:rPr>
              <a:t>Result: blocks can help reuse by separating </a:t>
            </a:r>
            <a:r>
              <a:rPr lang="en-US" altLang="en-US" i="1" dirty="0" smtClean="0">
                <a:ea typeface="ＭＳ Ｐゴシック" pitchFamily="34" charset="-128"/>
              </a:rPr>
              <a:t>what to do </a:t>
            </a:r>
            <a:r>
              <a:rPr lang="en-US" altLang="en-US" dirty="0" smtClean="0">
                <a:ea typeface="ＭＳ Ｐゴシック" pitchFamily="34" charset="-128"/>
              </a:rPr>
              <a:t>from </a:t>
            </a:r>
            <a:r>
              <a:rPr lang="en-US" altLang="en-US" i="1" dirty="0" smtClean="0">
                <a:ea typeface="ＭＳ Ｐゴシック" pitchFamily="34" charset="-128"/>
              </a:rPr>
              <a:t>where &amp; when to do it</a:t>
            </a:r>
          </a:p>
          <a:p>
            <a:pPr lvl="1"/>
            <a:r>
              <a:rPr lang="en-US" altLang="en-US" dirty="0" smtClean="0">
                <a:ea typeface="ＭＳ Ｐゴシック" pitchFamily="34" charset="-128"/>
              </a:rPr>
              <a:t>We’</a:t>
            </a:r>
            <a:r>
              <a:rPr lang="en-US" altLang="ja-JP" dirty="0" smtClean="0">
                <a:ea typeface="ＭＳ Ｐゴシック" pitchFamily="34" charset="-128"/>
              </a:rPr>
              <a:t>ll see various examples in Rails</a:t>
            </a:r>
            <a:endParaRPr lang="en-US" altLang="en-US" dirty="0" smtClean="0">
              <a:ea typeface="ＭＳ Ｐゴシック" pitchFamily="34" charset="-128"/>
            </a:endParaRPr>
          </a:p>
        </p:txBody>
      </p:sp>
      <p:sp>
        <p:nvSpPr>
          <p:cNvPr id="5" name="Rectangle 4"/>
          <p:cNvSpPr/>
          <p:nvPr/>
        </p:nvSpPr>
        <p:spPr>
          <a:xfrm>
            <a:off x="6053138" y="4114800"/>
            <a:ext cx="3100387" cy="400050"/>
          </a:xfrm>
          <a:prstGeom prst="rect">
            <a:avLst/>
          </a:prstGeom>
          <a:solidFill>
            <a:schemeClr val="bg1">
              <a:lumMod val="85000"/>
            </a:schemeClr>
          </a:solidFill>
        </p:spPr>
        <p:txBody>
          <a:bodyPr wrap="none">
            <a:spAutoFit/>
          </a:bodyPr>
          <a:lstStyle/>
          <a:p>
            <a:pPr>
              <a:defRPr/>
            </a:pPr>
            <a:r>
              <a:rPr lang="en-US" sz="2000" i="1">
                <a:latin typeface="Arial Narrow" charset="0"/>
                <a:ea typeface="ＭＳ Ｐゴシック" charset="0"/>
                <a:cs typeface="Arial Narrow" charset="0"/>
                <a:hlinkClick r:id="rId3"/>
              </a:rPr>
              <a:t>http://pastebin.com/zQPh70NJ</a:t>
            </a:r>
            <a:endParaRPr lang="en-US" sz="2000" i="1">
              <a:latin typeface="Arial Narrow" charset="0"/>
              <a:ea typeface="ＭＳ Ｐゴシック" charset="0"/>
              <a:cs typeface="Arial Narrow" charset="0"/>
            </a:endParaRP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ext Box 2"/>
          <p:cNvSpPr txBox="1">
            <a:spLocks noChangeArrowheads="1"/>
          </p:cNvSpPr>
          <p:nvPr/>
        </p:nvSpPr>
        <p:spPr bwMode="auto">
          <a:xfrm>
            <a:off x="2019300" y="3733800"/>
            <a:ext cx="5105400" cy="2790825"/>
          </a:xfrm>
          <a:prstGeom prst="rect">
            <a:avLst/>
          </a:prstGeom>
          <a:solidFill>
            <a:schemeClr val="bg1"/>
          </a:solidFill>
          <a:ln w="9525">
            <a:solidFill>
              <a:srgbClr val="000000"/>
            </a:solidFill>
            <a:miter lim="800000"/>
            <a:headEnd/>
            <a:tailEnd/>
          </a:ln>
          <a:effectLst>
            <a:outerShdw blurRad="63500" dist="107763" dir="2700000" algn="ctr" rotWithShape="0">
              <a:schemeClr val="bg2">
                <a:alpha val="50000"/>
              </a:schemeClr>
            </a:outerShdw>
          </a:effec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defRPr/>
            </a:pPr>
            <a:r>
              <a:rPr lang="en-US" sz="1600" b="1" smtClean="0">
                <a:latin typeface="Courier New" charset="0"/>
              </a:rPr>
              <a:t>&lt;h1&gt;Introduction&lt;/h1&gt;</a:t>
            </a:r>
          </a:p>
          <a:p>
            <a:pPr eaLnBrk="1" hangingPunct="1">
              <a:defRPr/>
            </a:pPr>
            <a:r>
              <a:rPr lang="en-US" sz="1600" b="1" smtClean="0">
                <a:latin typeface="Courier New" charset="0"/>
              </a:rPr>
              <a:t>&lt;p&gt;</a:t>
            </a:r>
          </a:p>
          <a:p>
            <a:pPr eaLnBrk="1" hangingPunct="1">
              <a:defRPr/>
            </a:pPr>
            <a:r>
              <a:rPr lang="en-US" sz="1600" b="1" smtClean="0">
                <a:latin typeface="Courier New" charset="0"/>
              </a:rPr>
              <a:t>This article is a review of the book</a:t>
            </a:r>
          </a:p>
          <a:p>
            <a:pPr eaLnBrk="1" hangingPunct="1">
              <a:defRPr/>
            </a:pPr>
            <a:r>
              <a:rPr lang="en-US" sz="1600" b="1" smtClean="0">
                <a:latin typeface="Courier New" charset="0"/>
              </a:rPr>
              <a:t>&lt;i&gt;Dietary Preferences of Penguins&lt;/i&gt;,</a:t>
            </a:r>
          </a:p>
          <a:p>
            <a:pPr eaLnBrk="1" hangingPunct="1">
              <a:defRPr/>
            </a:pPr>
            <a:r>
              <a:rPr lang="en-US" sz="1600" b="1" smtClean="0">
                <a:latin typeface="Courier New" charset="0"/>
              </a:rPr>
              <a:t>by Alice Jones and Bill Smith. Jones</a:t>
            </a:r>
          </a:p>
          <a:p>
            <a:pPr eaLnBrk="1" hangingPunct="1">
              <a:defRPr/>
            </a:pPr>
            <a:r>
              <a:rPr lang="en-US" sz="1600" b="1" smtClean="0">
                <a:latin typeface="Courier New" charset="0"/>
              </a:rPr>
              <a:t>and Smith's controversial work makes</a:t>
            </a:r>
          </a:p>
          <a:p>
            <a:pPr eaLnBrk="1" hangingPunct="1">
              <a:defRPr/>
            </a:pPr>
            <a:r>
              <a:rPr lang="en-US" sz="1600" b="1" smtClean="0">
                <a:latin typeface="Courier New" charset="0"/>
              </a:rPr>
              <a:t>three hard-to-swallow claims about</a:t>
            </a:r>
          </a:p>
          <a:p>
            <a:pPr eaLnBrk="1" hangingPunct="1">
              <a:defRPr/>
            </a:pPr>
            <a:r>
              <a:rPr lang="en-US" sz="1600" b="1" smtClean="0">
                <a:latin typeface="Courier New" charset="0"/>
              </a:rPr>
              <a:t>penguins:</a:t>
            </a:r>
          </a:p>
          <a:p>
            <a:pPr eaLnBrk="1" hangingPunct="1">
              <a:defRPr/>
            </a:pPr>
            <a:r>
              <a:rPr lang="en-US" sz="1600" b="1" smtClean="0">
                <a:latin typeface="Courier New" charset="0"/>
              </a:rPr>
              <a:t>&lt;ul&gt;</a:t>
            </a:r>
          </a:p>
          <a:p>
            <a:pPr eaLnBrk="1" hangingPunct="1">
              <a:defRPr/>
            </a:pPr>
            <a:r>
              <a:rPr lang="en-US" sz="1600" b="1" smtClean="0">
                <a:latin typeface="Courier New" charset="0"/>
              </a:rPr>
              <a:t>&lt;li&gt;</a:t>
            </a:r>
          </a:p>
          <a:p>
            <a:pPr eaLnBrk="1" hangingPunct="1">
              <a:defRPr/>
            </a:pPr>
            <a:r>
              <a:rPr lang="en-US" sz="1600" b="1" smtClean="0">
                <a:latin typeface="Courier New" charset="0"/>
              </a:rPr>
              <a:t>First, ...</a:t>
            </a:r>
          </a:p>
        </p:txBody>
      </p:sp>
      <p:sp>
        <p:nvSpPr>
          <p:cNvPr id="79875" name="Text Box 3"/>
          <p:cNvSpPr txBox="1">
            <a:spLocks noChangeArrowheads="1"/>
          </p:cNvSpPr>
          <p:nvPr/>
        </p:nvSpPr>
        <p:spPr bwMode="auto">
          <a:xfrm>
            <a:off x="1638300" y="152400"/>
            <a:ext cx="5867400" cy="3260725"/>
          </a:xfrm>
          <a:prstGeom prst="rect">
            <a:avLst/>
          </a:prstGeom>
          <a:solidFill>
            <a:schemeClr val="bg1"/>
          </a:solidFill>
          <a:ln w="9525">
            <a:solidFill>
              <a:schemeClr val="tx1"/>
            </a:solidFill>
            <a:miter lim="800000"/>
            <a:headEnd/>
            <a:tailEnd/>
          </a:ln>
          <a:effectLst>
            <a:outerShdw blurRad="63500" dist="107763" dir="2700000" algn="ctr" rotWithShape="0">
              <a:schemeClr val="bg2">
                <a:alpha val="50000"/>
              </a:schemeClr>
            </a:outerShdw>
          </a:effec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571500" indent="-228600"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ct val="50000"/>
              </a:spcBef>
              <a:defRPr/>
            </a:pPr>
            <a:r>
              <a:rPr lang="en-US" sz="2800" b="1" smtClean="0">
                <a:latin typeface="Times New Roman" charset="0"/>
              </a:rPr>
              <a:t>Introduction</a:t>
            </a:r>
          </a:p>
          <a:p>
            <a:pPr eaLnBrk="1" hangingPunct="1">
              <a:spcBef>
                <a:spcPct val="55000"/>
              </a:spcBef>
              <a:defRPr/>
            </a:pPr>
            <a:r>
              <a:rPr lang="en-US" sz="1800" smtClean="0">
                <a:latin typeface="Times New Roman" charset="0"/>
              </a:rPr>
              <a:t>This article is a review of the book </a:t>
            </a:r>
            <a:r>
              <a:rPr lang="en-US" sz="1800" i="1" smtClean="0">
                <a:latin typeface="Times New Roman" charset="0"/>
              </a:rPr>
              <a:t>Dietary Preferences of Penguins</a:t>
            </a:r>
            <a:r>
              <a:rPr lang="en-US" sz="1800" smtClean="0">
                <a:latin typeface="Times New Roman" charset="0"/>
              </a:rPr>
              <a:t>, by Alice Jones and Bill Smith. Jones and Smith's controversial work makes two hard-to-swallow claims about penguins:</a:t>
            </a:r>
          </a:p>
          <a:p>
            <a:pPr lvl="1" eaLnBrk="1" hangingPunct="1">
              <a:spcBef>
                <a:spcPct val="40000"/>
              </a:spcBef>
              <a:buFont typeface="Arial" charset="0"/>
              <a:buChar char="●"/>
              <a:defRPr/>
            </a:pPr>
            <a:r>
              <a:rPr lang="en-US" sz="1800" smtClean="0">
                <a:latin typeface="Times New Roman" charset="0"/>
                <a:cs typeface="ＭＳ Ｐゴシック" charset="0"/>
              </a:rPr>
              <a:t>First, that penguins actually prefer tropical foods such as bananas and pineapple to their traditional diet of fish</a:t>
            </a:r>
          </a:p>
          <a:p>
            <a:pPr lvl="1" eaLnBrk="1" hangingPunct="1">
              <a:buFont typeface="Arial" charset="0"/>
              <a:buChar char="●"/>
              <a:defRPr/>
            </a:pPr>
            <a:r>
              <a:rPr lang="en-US" sz="1800" smtClean="0">
                <a:latin typeface="Times New Roman" charset="0"/>
                <a:cs typeface="ＭＳ Ｐゴシック" charset="0"/>
              </a:rPr>
              <a:t>Second, that tropical foods give penguins an odor that makes them unattractive to their traditional predators</a:t>
            </a:r>
          </a:p>
          <a:p>
            <a:pPr eaLnBrk="1" hangingPunct="1">
              <a:defRPr/>
            </a:pPr>
            <a:r>
              <a:rPr lang="en-US" sz="1800" smtClean="0">
                <a:latin typeface="Times New Roman" charset="0"/>
              </a:rPr>
              <a:t>...</a:t>
            </a:r>
          </a:p>
        </p:txBody>
      </p:sp>
    </p:spTree>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p:cNvSpPr>
            <a:spLocks noGrp="1" noChangeArrowheads="1"/>
          </p:cNvSpPr>
          <p:nvPr>
            <p:ph type="title"/>
          </p:nvPr>
        </p:nvSpPr>
        <p:spPr/>
        <p:txBody>
          <a:bodyPr/>
          <a:lstStyle/>
          <a:p>
            <a:pPr eaLnBrk="1" hangingPunct="1"/>
            <a:r>
              <a:rPr lang="en-US" altLang="en-US" dirty="0" smtClean="0">
                <a:ea typeface="ＭＳ Ｐゴシック" pitchFamily="34" charset="-128"/>
              </a:rPr>
              <a:t>HTML</a:t>
            </a:r>
          </a:p>
        </p:txBody>
      </p:sp>
      <p:sp>
        <p:nvSpPr>
          <p:cNvPr id="76802" name="Rectangle 3"/>
          <p:cNvSpPr>
            <a:spLocks noGrp="1" noChangeArrowheads="1"/>
          </p:cNvSpPr>
          <p:nvPr>
            <p:ph idx="1"/>
          </p:nvPr>
        </p:nvSpPr>
        <p:spPr/>
        <p:txBody>
          <a:bodyPr/>
          <a:lstStyle/>
          <a:p>
            <a:pPr eaLnBrk="1" hangingPunct="1">
              <a:lnSpc>
                <a:spcPct val="90000"/>
              </a:lnSpc>
            </a:pPr>
            <a:r>
              <a:rPr lang="en-US" altLang="en-US" smtClean="0">
                <a:ea typeface="ＭＳ Ｐゴシック" pitchFamily="34" charset="-128"/>
              </a:rPr>
              <a:t>Document = Hierarchy of </a:t>
            </a:r>
            <a:r>
              <a:rPr lang="en-US" altLang="en-US" i="1" smtClean="0">
                <a:ea typeface="ＭＳ Ｐゴシック" pitchFamily="34" charset="-128"/>
              </a:rPr>
              <a:t>elements </a:t>
            </a:r>
            <a:endParaRPr lang="en-US" altLang="en-US" smtClean="0">
              <a:ea typeface="ＭＳ Ｐゴシック" pitchFamily="34" charset="-128"/>
            </a:endParaRPr>
          </a:p>
          <a:p>
            <a:pPr lvl="1" eaLnBrk="1" hangingPunct="1">
              <a:lnSpc>
                <a:spcPct val="90000"/>
              </a:lnSpc>
            </a:pPr>
            <a:r>
              <a:rPr lang="en-US" altLang="en-US" sz="3200" smtClean="0">
                <a:ea typeface="ＭＳ Ｐゴシック" pitchFamily="34" charset="-128"/>
              </a:rPr>
              <a:t>inline (headings, tables, lists, paragraphs)</a:t>
            </a:r>
          </a:p>
          <a:p>
            <a:pPr lvl="1" eaLnBrk="1" hangingPunct="1">
              <a:lnSpc>
                <a:spcPct val="90000"/>
              </a:lnSpc>
            </a:pPr>
            <a:r>
              <a:rPr lang="en-US" altLang="en-US" sz="3200" smtClean="0">
                <a:ea typeface="ＭＳ Ｐゴシック" pitchFamily="34" charset="-128"/>
              </a:rPr>
              <a:t>embedded (images, JavaScript)</a:t>
            </a:r>
          </a:p>
          <a:p>
            <a:pPr lvl="1" eaLnBrk="1" hangingPunct="1">
              <a:lnSpc>
                <a:spcPct val="90000"/>
              </a:lnSpc>
            </a:pPr>
            <a:r>
              <a:rPr lang="en-US" altLang="en-US" sz="3200" smtClean="0">
                <a:ea typeface="ＭＳ Ｐゴシック" pitchFamily="34" charset="-128"/>
              </a:rPr>
              <a:t>forms—allow user to submit simple input (text, radio/check buttons, dropdown menus...)</a:t>
            </a:r>
            <a:endParaRPr lang="en-US" altLang="en-US" smtClean="0">
              <a:ea typeface="ＭＳ Ｐゴシック" pitchFamily="34" charset="-128"/>
            </a:endParaRPr>
          </a:p>
          <a:p>
            <a:pPr eaLnBrk="1" hangingPunct="1">
              <a:lnSpc>
                <a:spcPct val="90000"/>
              </a:lnSpc>
            </a:pPr>
            <a:r>
              <a:rPr lang="en-US" altLang="en-US" smtClean="0">
                <a:ea typeface="ＭＳ Ｐゴシック" pitchFamily="34" charset="-128"/>
              </a:rPr>
              <a:t>Elements delimited by </a:t>
            </a:r>
            <a:r>
              <a:rPr lang="en-US" altLang="en-US" sz="2400" smtClean="0">
                <a:solidFill>
                  <a:schemeClr val="accent2"/>
                </a:solidFill>
                <a:latin typeface="Lucida Sans Typewriter" pitchFamily="49" charset="0"/>
                <a:ea typeface="ＭＳ Ｐゴシック" pitchFamily="34" charset="-128"/>
              </a:rPr>
              <a:t>&lt;tag&gt;....&lt;/tag&gt; </a:t>
            </a:r>
          </a:p>
          <a:p>
            <a:pPr lvl="1" eaLnBrk="1" hangingPunct="1">
              <a:lnSpc>
                <a:spcPct val="90000"/>
              </a:lnSpc>
            </a:pPr>
            <a:r>
              <a:rPr lang="en-US" altLang="en-US" smtClean="0">
                <a:ea typeface="ＭＳ Ｐゴシック" pitchFamily="34" charset="-128"/>
              </a:rPr>
              <a:t>Some have </a:t>
            </a:r>
            <a:r>
              <a:rPr lang="en-US" altLang="en-US" i="1" smtClean="0">
                <a:ea typeface="ＭＳ Ｐゴシック" pitchFamily="34" charset="-128"/>
              </a:rPr>
              <a:t>content: </a:t>
            </a:r>
            <a:r>
              <a:rPr lang="en-US" altLang="en-US" sz="2400" smtClean="0">
                <a:solidFill>
                  <a:schemeClr val="accent2"/>
                </a:solidFill>
                <a:latin typeface="Lucida Sans Typewriter" pitchFamily="49" charset="0"/>
                <a:ea typeface="ＭＳ Ｐゴシック" pitchFamily="34" charset="-128"/>
              </a:rPr>
              <a:t>&lt;p&gt;</a:t>
            </a:r>
            <a:r>
              <a:rPr lang="en-US" altLang="en-US" sz="2400" smtClean="0">
                <a:solidFill>
                  <a:srgbClr val="FF0000"/>
                </a:solidFill>
                <a:latin typeface="Lucida Sans Typewriter" pitchFamily="49" charset="0"/>
                <a:ea typeface="ＭＳ Ｐゴシック" pitchFamily="34" charset="-128"/>
              </a:rPr>
              <a:t>Hello world</a:t>
            </a:r>
            <a:r>
              <a:rPr lang="en-US" altLang="en-US" sz="2400" smtClean="0">
                <a:solidFill>
                  <a:schemeClr val="accent2"/>
                </a:solidFill>
                <a:latin typeface="Lucida Sans Typewriter" pitchFamily="49" charset="0"/>
                <a:ea typeface="ＭＳ Ｐゴシック" pitchFamily="34" charset="-128"/>
              </a:rPr>
              <a:t>&lt;/p&gt;</a:t>
            </a:r>
          </a:p>
          <a:p>
            <a:pPr lvl="1" eaLnBrk="1" hangingPunct="1">
              <a:lnSpc>
                <a:spcPct val="90000"/>
              </a:lnSpc>
            </a:pPr>
            <a:r>
              <a:rPr lang="en-US" altLang="en-US" smtClean="0">
                <a:ea typeface="ＭＳ Ｐゴシック" pitchFamily="34" charset="-128"/>
              </a:rPr>
              <a:t>Some have </a:t>
            </a:r>
            <a:r>
              <a:rPr lang="en-US" altLang="en-US" i="1" smtClean="0">
                <a:ea typeface="ＭＳ Ｐゴシック" pitchFamily="34" charset="-128"/>
              </a:rPr>
              <a:t>attributes: </a:t>
            </a:r>
            <a:r>
              <a:rPr lang="en-US" altLang="en-US" sz="2400" smtClean="0">
                <a:solidFill>
                  <a:schemeClr val="accent2"/>
                </a:solidFill>
                <a:latin typeface="Lucida Sans Typewriter" pitchFamily="49" charset="0"/>
                <a:ea typeface="ＭＳ Ｐゴシック" pitchFamily="34" charset="-128"/>
              </a:rPr>
              <a:t>&lt;img </a:t>
            </a:r>
            <a:r>
              <a:rPr lang="en-US" altLang="en-US" sz="2400" smtClean="0">
                <a:solidFill>
                  <a:srgbClr val="FF0000"/>
                </a:solidFill>
                <a:latin typeface="Lucida Sans Typewriter" pitchFamily="49" charset="0"/>
                <a:ea typeface="ＭＳ Ｐゴシック" pitchFamily="34" charset="-128"/>
              </a:rPr>
              <a:t>src</a:t>
            </a:r>
            <a:r>
              <a:rPr lang="en-US" altLang="en-US" sz="2400" smtClean="0">
                <a:solidFill>
                  <a:schemeClr val="accent2"/>
                </a:solidFill>
                <a:latin typeface="Lucida Sans Typewriter" pitchFamily="49" charset="0"/>
                <a:ea typeface="ＭＳ Ｐゴシック" pitchFamily="34" charset="-128"/>
              </a:rPr>
              <a:t>="http://..."&gt; </a:t>
            </a:r>
          </a:p>
          <a:p>
            <a:pPr lvl="1" eaLnBrk="1" hangingPunct="1">
              <a:lnSpc>
                <a:spcPct val="90000"/>
              </a:lnSpc>
            </a:pPr>
            <a:r>
              <a:rPr lang="en-US" altLang="en-US" sz="2400" smtClean="0">
                <a:solidFill>
                  <a:schemeClr val="accent2"/>
                </a:solidFill>
                <a:latin typeface="Lucida Sans Typewriter" pitchFamily="49" charset="0"/>
                <a:ea typeface="ＭＳ Ｐゴシック" pitchFamily="34" charset="-128"/>
              </a:rPr>
              <a:t>id</a:t>
            </a:r>
            <a:r>
              <a:rPr lang="en-US" altLang="en-US" sz="2400" i="1" smtClean="0">
                <a:solidFill>
                  <a:schemeClr val="accent2"/>
                </a:solidFill>
                <a:ea typeface="ＭＳ Ｐゴシック" pitchFamily="34" charset="-128"/>
              </a:rPr>
              <a:t> </a:t>
            </a:r>
            <a:r>
              <a:rPr lang="en-US" altLang="en-US" smtClean="0">
                <a:ea typeface="ＭＳ Ｐゴシック" pitchFamily="34" charset="-128"/>
              </a:rPr>
              <a:t>and </a:t>
            </a:r>
            <a:r>
              <a:rPr lang="en-US" altLang="en-US" sz="2400" smtClean="0">
                <a:solidFill>
                  <a:schemeClr val="accent2"/>
                </a:solidFill>
                <a:latin typeface="Lucida Sans Typewriter" pitchFamily="49" charset="0"/>
                <a:ea typeface="ＭＳ Ｐゴシック" pitchFamily="34" charset="-128"/>
              </a:rPr>
              <a:t>class</a:t>
            </a:r>
            <a:r>
              <a:rPr lang="en-US" altLang="en-US" smtClean="0">
                <a:ea typeface="ＭＳ Ｐゴシック" pitchFamily="34" charset="-128"/>
              </a:rPr>
              <a:t> attributes useful for </a:t>
            </a:r>
            <a:r>
              <a:rPr lang="en-US" altLang="en-US" i="1" smtClean="0">
                <a:ea typeface="ＭＳ Ｐゴシック" pitchFamily="34" charset="-128"/>
              </a:rPr>
              <a:t>styling</a:t>
            </a:r>
            <a:endParaRPr lang="en-US" altLang="en-US" smtClean="0">
              <a:ea typeface="ＭＳ Ｐゴシック" pitchFamily="34" charset="-128"/>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80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680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680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6802">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6802">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6802">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6802">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680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02"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p:cNvSpPr>
            <a:spLocks noGrp="1" noChangeArrowheads="1"/>
          </p:cNvSpPr>
          <p:nvPr>
            <p:ph type="title"/>
          </p:nvPr>
        </p:nvSpPr>
        <p:spPr>
          <a:xfrm>
            <a:off x="0" y="0"/>
            <a:ext cx="9144000" cy="1219200"/>
          </a:xfrm>
        </p:spPr>
        <p:txBody>
          <a:bodyPr/>
          <a:lstStyle/>
          <a:p>
            <a:pPr eaLnBrk="1" hangingPunct="1"/>
            <a:r>
              <a:rPr lang="en-US" altLang="en-US" dirty="0" smtClean="0">
                <a:ea typeface="ＭＳ Ｐゴシック" pitchFamily="34" charset="-128"/>
              </a:rPr>
              <a:t>Cascading Style Sheets (CSS) Separate Content from Presentation</a:t>
            </a:r>
          </a:p>
        </p:txBody>
      </p:sp>
      <p:sp>
        <p:nvSpPr>
          <p:cNvPr id="80898" name="Rectangle 3"/>
          <p:cNvSpPr>
            <a:spLocks noGrp="1" noChangeArrowheads="1"/>
          </p:cNvSpPr>
          <p:nvPr>
            <p:ph idx="1"/>
          </p:nvPr>
        </p:nvSpPr>
        <p:spPr/>
        <p:txBody>
          <a:bodyPr/>
          <a:lstStyle/>
          <a:p>
            <a:pPr eaLnBrk="1" hangingPunct="1">
              <a:lnSpc>
                <a:spcPct val="90000"/>
              </a:lnSpc>
            </a:pPr>
            <a:r>
              <a:rPr lang="en-US" altLang="en-US" dirty="0" smtClean="0">
                <a:solidFill>
                  <a:srgbClr val="FF0000"/>
                </a:solidFill>
                <a:ea typeface="ＭＳ Ｐゴシック" pitchFamily="34" charset="-128"/>
              </a:rPr>
              <a:t> </a:t>
            </a:r>
            <a:r>
              <a:rPr lang="en-US" altLang="en-US" sz="2400" dirty="0" smtClean="0">
                <a:solidFill>
                  <a:srgbClr val="FF0000"/>
                </a:solidFill>
                <a:latin typeface="Lucida Sans Typewriter" pitchFamily="49" charset="0"/>
                <a:ea typeface="ＭＳ Ｐゴシック" pitchFamily="34" charset="-128"/>
              </a:rPr>
              <a:t>&lt;</a:t>
            </a:r>
            <a:r>
              <a:rPr lang="en-US" altLang="en-US" sz="2400" dirty="0" smtClean="0">
                <a:solidFill>
                  <a:schemeClr val="accent2"/>
                </a:solidFill>
                <a:latin typeface="Lucida Sans Typewriter" pitchFamily="49" charset="0"/>
                <a:ea typeface="ＭＳ Ｐゴシック" pitchFamily="34" charset="-128"/>
              </a:rPr>
              <a:t>link </a:t>
            </a:r>
            <a:r>
              <a:rPr lang="en-US" altLang="en-US" sz="2400" dirty="0" err="1" smtClean="0">
                <a:solidFill>
                  <a:schemeClr val="accent2"/>
                </a:solidFill>
                <a:latin typeface="Lucida Sans Typewriter" pitchFamily="49" charset="0"/>
                <a:ea typeface="ＭＳ Ｐゴシック" pitchFamily="34" charset="-128"/>
              </a:rPr>
              <a:t>rel</a:t>
            </a:r>
            <a:r>
              <a:rPr lang="en-US" altLang="en-US" sz="2400" dirty="0" smtClean="0">
                <a:solidFill>
                  <a:schemeClr val="accent2"/>
                </a:solidFill>
                <a:latin typeface="Lucida Sans Typewriter" pitchFamily="49" charset="0"/>
                <a:ea typeface="ＭＳ Ｐゴシック" pitchFamily="34" charset="-128"/>
              </a:rPr>
              <a:t>="stylesheet" </a:t>
            </a:r>
            <a:r>
              <a:rPr lang="en-US" altLang="en-US" sz="2400" dirty="0" err="1" smtClean="0">
                <a:solidFill>
                  <a:schemeClr val="accent2"/>
                </a:solidFill>
                <a:latin typeface="Lucida Sans Typewriter" pitchFamily="49" charset="0"/>
                <a:ea typeface="ＭＳ Ｐゴシック" pitchFamily="34" charset="-128"/>
              </a:rPr>
              <a:t>href</a:t>
            </a:r>
            <a:r>
              <a:rPr lang="en-US" altLang="en-US" sz="2400" dirty="0" smtClean="0">
                <a:solidFill>
                  <a:schemeClr val="accent2"/>
                </a:solidFill>
                <a:latin typeface="Lucida Sans Typewriter" pitchFamily="49" charset="0"/>
                <a:ea typeface="ＭＳ Ｐゴシック" pitchFamily="34" charset="-128"/>
              </a:rPr>
              <a:t>="http://..."</a:t>
            </a:r>
            <a:r>
              <a:rPr lang="en-US" altLang="en-US" sz="2400" dirty="0" smtClean="0">
                <a:solidFill>
                  <a:srgbClr val="FF0000"/>
                </a:solidFill>
                <a:latin typeface="Lucida Sans Typewriter" pitchFamily="49" charset="0"/>
                <a:ea typeface="ＭＳ Ｐゴシック" pitchFamily="34" charset="-128"/>
              </a:rPr>
              <a:t>/&gt;</a:t>
            </a:r>
            <a:r>
              <a:rPr lang="en-US" altLang="en-US" dirty="0" smtClean="0">
                <a:solidFill>
                  <a:srgbClr val="FF0000"/>
                </a:solidFill>
                <a:ea typeface="ＭＳ Ｐゴシック" pitchFamily="34" charset="-128"/>
              </a:rPr>
              <a:t> </a:t>
            </a:r>
            <a:r>
              <a:rPr lang="en-US" altLang="en-US" dirty="0" smtClean="0">
                <a:ea typeface="ＭＳ Ｐゴシック" pitchFamily="34" charset="-128"/>
              </a:rPr>
              <a:t>(inside </a:t>
            </a:r>
            <a:r>
              <a:rPr lang="en-US" altLang="en-US" sz="2400" dirty="0" smtClean="0">
                <a:solidFill>
                  <a:schemeClr val="accent2"/>
                </a:solidFill>
                <a:latin typeface="Lucida Sans Typewriter" pitchFamily="49" charset="0"/>
                <a:ea typeface="ＭＳ Ｐゴシック" pitchFamily="34" charset="-128"/>
              </a:rPr>
              <a:t>&lt;head&gt;</a:t>
            </a:r>
            <a:r>
              <a:rPr lang="en-US" altLang="en-US" dirty="0" smtClean="0">
                <a:ea typeface="ＭＳ Ｐゴシック" pitchFamily="34" charset="-128"/>
              </a:rPr>
              <a:t> element): what stylesheet(s) go with this HTML page</a:t>
            </a:r>
          </a:p>
          <a:p>
            <a:pPr eaLnBrk="1" hangingPunct="1">
              <a:lnSpc>
                <a:spcPct val="90000"/>
              </a:lnSpc>
            </a:pPr>
            <a:r>
              <a:rPr lang="en-US" altLang="en-US" dirty="0" smtClean="0">
                <a:ea typeface="ＭＳ Ｐゴシック" pitchFamily="34" charset="-128"/>
              </a:rPr>
              <a:t>HTML </a:t>
            </a:r>
            <a:r>
              <a:rPr lang="en-US" altLang="en-US" sz="2400" dirty="0" smtClean="0">
                <a:solidFill>
                  <a:schemeClr val="accent2"/>
                </a:solidFill>
                <a:latin typeface="Lucida Sans Typewriter" pitchFamily="49" charset="0"/>
                <a:ea typeface="ＭＳ Ｐゴシック" pitchFamily="34" charset="-128"/>
              </a:rPr>
              <a:t>id</a:t>
            </a:r>
            <a:r>
              <a:rPr lang="en-US" altLang="en-US" dirty="0" smtClean="0">
                <a:ea typeface="ＭＳ Ｐゴシック" pitchFamily="34" charset="-128"/>
              </a:rPr>
              <a:t> &amp; </a:t>
            </a:r>
            <a:r>
              <a:rPr lang="en-US" altLang="en-US" sz="2400" dirty="0" smtClean="0">
                <a:solidFill>
                  <a:schemeClr val="accent2"/>
                </a:solidFill>
                <a:latin typeface="Lucida Sans Typewriter" pitchFamily="49" charset="0"/>
                <a:ea typeface="ＭＳ Ｐゴシック" pitchFamily="34" charset="-128"/>
              </a:rPr>
              <a:t>class</a:t>
            </a:r>
            <a:r>
              <a:rPr lang="en-US" altLang="en-US" dirty="0" smtClean="0">
                <a:ea typeface="ＭＳ Ｐゴシック" pitchFamily="34" charset="-128"/>
              </a:rPr>
              <a:t> attributes important in CSS</a:t>
            </a:r>
          </a:p>
          <a:p>
            <a:pPr lvl="1" eaLnBrk="1" hangingPunct="1">
              <a:lnSpc>
                <a:spcPct val="90000"/>
              </a:lnSpc>
            </a:pPr>
            <a:r>
              <a:rPr lang="en-US" altLang="en-US" i="1" dirty="0" smtClean="0">
                <a:ea typeface="ＭＳ Ｐゴシック" pitchFamily="34" charset="-128"/>
              </a:rPr>
              <a:t>id  </a:t>
            </a:r>
            <a:r>
              <a:rPr lang="en-US" altLang="en-US" dirty="0" smtClean="0">
                <a:ea typeface="ＭＳ Ｐゴシック" pitchFamily="34" charset="-128"/>
              </a:rPr>
              <a:t>must be </a:t>
            </a:r>
            <a:r>
              <a:rPr lang="en-US" altLang="en-US" b="1" i="1" dirty="0" smtClean="0">
                <a:ea typeface="ＭＳ Ｐゴシック" pitchFamily="34" charset="-128"/>
              </a:rPr>
              <a:t>unique within this page</a:t>
            </a:r>
          </a:p>
          <a:p>
            <a:pPr lvl="1" eaLnBrk="1" hangingPunct="1">
              <a:lnSpc>
                <a:spcPct val="90000"/>
              </a:lnSpc>
            </a:pPr>
            <a:r>
              <a:rPr lang="en-US" altLang="en-US" dirty="0" smtClean="0">
                <a:ea typeface="ＭＳ Ｐゴシック" pitchFamily="34" charset="-128"/>
              </a:rPr>
              <a:t>same </a:t>
            </a:r>
            <a:r>
              <a:rPr lang="en-US" altLang="en-US" i="1" dirty="0" smtClean="0">
                <a:ea typeface="ＭＳ Ｐゴシック" pitchFamily="34" charset="-128"/>
              </a:rPr>
              <a:t>class </a:t>
            </a:r>
            <a:r>
              <a:rPr lang="en-US" altLang="en-US" dirty="0" smtClean="0">
                <a:ea typeface="ＭＳ Ｐゴシック" pitchFamily="34" charset="-128"/>
              </a:rPr>
              <a:t>can be attached to many elements</a:t>
            </a:r>
          </a:p>
          <a:p>
            <a:pPr lvl="1" eaLnBrk="1" hangingPunct="1">
              <a:lnSpc>
                <a:spcPct val="90000"/>
              </a:lnSpc>
              <a:buFontTx/>
              <a:buNone/>
            </a:pPr>
            <a:r>
              <a:rPr lang="en-US" altLang="en-US" sz="2400" dirty="0" smtClean="0">
                <a:solidFill>
                  <a:schemeClr val="accent2"/>
                </a:solidFill>
                <a:latin typeface="Lucida Sans Typewriter" pitchFamily="49" charset="0"/>
                <a:ea typeface="ＭＳ Ｐゴシック" pitchFamily="34" charset="-128"/>
              </a:rPr>
              <a:t> &lt;div </a:t>
            </a:r>
            <a:r>
              <a:rPr lang="en-US" altLang="en-US" sz="2400" dirty="0" smtClean="0">
                <a:solidFill>
                  <a:srgbClr val="FF0000"/>
                </a:solidFill>
                <a:latin typeface="Lucida Sans Typewriter" pitchFamily="49" charset="0"/>
                <a:ea typeface="ＭＳ Ｐゴシック" pitchFamily="34" charset="-128"/>
              </a:rPr>
              <a:t>id="right" class="content"</a:t>
            </a:r>
            <a:r>
              <a:rPr lang="en-US" altLang="en-US" sz="2400" dirty="0" smtClean="0">
                <a:solidFill>
                  <a:schemeClr val="accent2"/>
                </a:solidFill>
                <a:latin typeface="Lucida Sans Typewriter" pitchFamily="49" charset="0"/>
                <a:ea typeface="ＭＳ Ｐゴシック" pitchFamily="34" charset="-128"/>
              </a:rPr>
              <a:t>&gt;</a:t>
            </a:r>
          </a:p>
          <a:p>
            <a:pPr lvl="1" eaLnBrk="1" hangingPunct="1">
              <a:lnSpc>
                <a:spcPct val="90000"/>
              </a:lnSpc>
              <a:buFontTx/>
              <a:buNone/>
            </a:pPr>
            <a:r>
              <a:rPr lang="en-US" altLang="en-US" sz="2400" dirty="0" smtClean="0">
                <a:solidFill>
                  <a:schemeClr val="accent2"/>
                </a:solidFill>
                <a:latin typeface="Lucida Sans Typewriter" pitchFamily="49" charset="0"/>
                <a:ea typeface="ＭＳ Ｐゴシック" pitchFamily="34" charset="-128"/>
              </a:rPr>
              <a:t>   &lt;p&gt;</a:t>
            </a:r>
          </a:p>
          <a:p>
            <a:pPr lvl="1" eaLnBrk="1" hangingPunct="1">
              <a:lnSpc>
                <a:spcPct val="90000"/>
              </a:lnSpc>
              <a:buFontTx/>
              <a:buNone/>
            </a:pPr>
            <a:r>
              <a:rPr lang="en-US" altLang="en-US" sz="2400" dirty="0" smtClean="0">
                <a:solidFill>
                  <a:schemeClr val="accent2"/>
                </a:solidFill>
                <a:latin typeface="Lucida Sans Typewriter" pitchFamily="49" charset="0"/>
                <a:ea typeface="ＭＳ Ｐゴシック" pitchFamily="34" charset="-128"/>
              </a:rPr>
              <a:t>    I'm Hank.  I teach CSCE606 and do </a:t>
            </a:r>
          </a:p>
          <a:p>
            <a:pPr lvl="1" eaLnBrk="1" hangingPunct="1">
              <a:lnSpc>
                <a:spcPct val="90000"/>
              </a:lnSpc>
              <a:buFontTx/>
              <a:buNone/>
            </a:pPr>
            <a:r>
              <a:rPr lang="en-US" altLang="en-US" sz="2400" dirty="0" smtClean="0">
                <a:solidFill>
                  <a:schemeClr val="accent2"/>
                </a:solidFill>
                <a:latin typeface="Lucida Sans Typewriter" pitchFamily="49" charset="0"/>
                <a:ea typeface="ＭＳ Ｐゴシック" pitchFamily="34" charset="-128"/>
              </a:rPr>
              <a:t>    research in the EDA Lab.</a:t>
            </a:r>
          </a:p>
          <a:p>
            <a:pPr lvl="1" eaLnBrk="1" hangingPunct="1">
              <a:lnSpc>
                <a:spcPct val="90000"/>
              </a:lnSpc>
              <a:buFontTx/>
              <a:buNone/>
            </a:pPr>
            <a:r>
              <a:rPr lang="en-US" altLang="en-US" sz="2400" dirty="0" smtClean="0">
                <a:solidFill>
                  <a:schemeClr val="accent2"/>
                </a:solidFill>
                <a:latin typeface="Lucida Sans Typewriter" pitchFamily="49" charset="0"/>
                <a:ea typeface="ＭＳ Ｐゴシック" pitchFamily="34" charset="-128"/>
              </a:rPr>
              <a:t>   &lt;/p&gt;</a:t>
            </a:r>
          </a:p>
          <a:p>
            <a:pPr lvl="1" eaLnBrk="1" hangingPunct="1">
              <a:lnSpc>
                <a:spcPct val="90000"/>
              </a:lnSpc>
              <a:buFontTx/>
              <a:buNone/>
            </a:pPr>
            <a:r>
              <a:rPr lang="en-US" altLang="en-US" sz="2400" dirty="0" smtClean="0">
                <a:solidFill>
                  <a:schemeClr val="accent2"/>
                </a:solidFill>
                <a:latin typeface="Lucida Sans Typewriter" pitchFamily="49" charset="0"/>
                <a:ea typeface="ＭＳ Ｐゴシック" pitchFamily="34" charset="-128"/>
              </a:rPr>
              <a:t> &lt;/div&gt;</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80898">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089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0898">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0898">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0898">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0898">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0898">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0898">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0898">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089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898" grpId="0" uiExpand="1"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p:cNvSpPr>
            <a:spLocks noGrp="1" noChangeArrowheads="1"/>
          </p:cNvSpPr>
          <p:nvPr>
            <p:ph type="title"/>
          </p:nvPr>
        </p:nvSpPr>
        <p:spPr/>
        <p:txBody>
          <a:bodyPr/>
          <a:lstStyle/>
          <a:p>
            <a:pPr eaLnBrk="1" hangingPunct="1"/>
            <a:r>
              <a:rPr lang="en-US" altLang="en-US" i="1" dirty="0" smtClean="0">
                <a:ea typeface="ＭＳ Ｐゴシック" pitchFamily="34" charset="-128"/>
              </a:rPr>
              <a:t>CSS Selectors</a:t>
            </a:r>
            <a:r>
              <a:rPr lang="en-US" altLang="en-US" dirty="0" smtClean="0">
                <a:ea typeface="ＭＳ Ｐゴシック" pitchFamily="34" charset="-128"/>
              </a:rPr>
              <a:t> Identify </a:t>
            </a:r>
            <a:r>
              <a:rPr lang="en-US" altLang="en-US" dirty="0">
                <a:ea typeface="ＭＳ Ｐゴシック" pitchFamily="34" charset="-128"/>
              </a:rPr>
              <a:t>S</a:t>
            </a:r>
            <a:r>
              <a:rPr lang="en-US" altLang="en-US" dirty="0" smtClean="0">
                <a:ea typeface="ＭＳ Ｐゴシック" pitchFamily="34" charset="-128"/>
              </a:rPr>
              <a:t>pecific </a:t>
            </a:r>
            <a:r>
              <a:rPr lang="en-US" altLang="en-US" dirty="0">
                <a:ea typeface="ＭＳ Ｐゴシック" pitchFamily="34" charset="-128"/>
              </a:rPr>
              <a:t>E</a:t>
            </a:r>
            <a:r>
              <a:rPr lang="en-US" altLang="en-US" dirty="0" smtClean="0">
                <a:ea typeface="ＭＳ Ｐゴシック" pitchFamily="34" charset="-128"/>
              </a:rPr>
              <a:t>lements for Styling</a:t>
            </a:r>
            <a:endParaRPr lang="en-US" altLang="en-US" i="1" dirty="0" smtClean="0">
              <a:ea typeface="ＭＳ Ｐゴシック" pitchFamily="34" charset="-128"/>
            </a:endParaRPr>
          </a:p>
        </p:txBody>
      </p:sp>
      <p:sp>
        <p:nvSpPr>
          <p:cNvPr id="82946" name="Rectangle 3"/>
          <p:cNvSpPr>
            <a:spLocks noGrp="1" noChangeArrowheads="1"/>
          </p:cNvSpPr>
          <p:nvPr>
            <p:ph idx="1"/>
          </p:nvPr>
        </p:nvSpPr>
        <p:spPr>
          <a:xfrm>
            <a:off x="304800" y="1371600"/>
            <a:ext cx="8534400" cy="5029200"/>
          </a:xfrm>
        </p:spPr>
        <p:txBody>
          <a:bodyPr/>
          <a:lstStyle/>
          <a:p>
            <a:pPr eaLnBrk="1" hangingPunct="1">
              <a:lnSpc>
                <a:spcPct val="90000"/>
              </a:lnSpc>
              <a:buFontTx/>
              <a:buNone/>
              <a:defRPr/>
            </a:pPr>
            <a:r>
              <a:rPr lang="en-US" sz="2000" dirty="0">
                <a:solidFill>
                  <a:schemeClr val="accent2"/>
                </a:solidFill>
                <a:latin typeface="Lucida Sans Typewriter" charset="0"/>
                <a:ea typeface="ＭＳ Ｐゴシック" charset="0"/>
                <a:cs typeface="ＭＳ Ｐゴシック" charset="0"/>
              </a:rPr>
              <a:t>  &lt;div class="</a:t>
            </a:r>
            <a:r>
              <a:rPr lang="en-US" sz="2000" dirty="0" err="1">
                <a:solidFill>
                  <a:schemeClr val="accent2"/>
                </a:solidFill>
                <a:latin typeface="Lucida Sans Typewriter" charset="0"/>
                <a:ea typeface="ＭＳ Ｐゴシック" charset="0"/>
                <a:cs typeface="ＭＳ Ｐゴシック" charset="0"/>
              </a:rPr>
              <a:t>pageFrame</a:t>
            </a:r>
            <a:r>
              <a:rPr lang="en-US" sz="2000" dirty="0">
                <a:solidFill>
                  <a:schemeClr val="accent2"/>
                </a:solidFill>
                <a:latin typeface="Lucida Sans Typewriter" charset="0"/>
                <a:ea typeface="ＭＳ Ｐゴシック" charset="0"/>
                <a:cs typeface="ＭＳ Ｐゴシック" charset="0"/>
              </a:rPr>
              <a:t>" id="</a:t>
            </a:r>
            <a:r>
              <a:rPr lang="en-US" sz="2000" dirty="0" err="1">
                <a:solidFill>
                  <a:schemeClr val="accent2"/>
                </a:solidFill>
                <a:latin typeface="Lucida Sans Typewriter" charset="0"/>
                <a:ea typeface="ＭＳ Ｐゴシック" charset="0"/>
                <a:cs typeface="ＭＳ Ｐゴシック" charset="0"/>
              </a:rPr>
              <a:t>pageHead</a:t>
            </a:r>
            <a:r>
              <a:rPr lang="en-US" sz="2000" dirty="0">
                <a:solidFill>
                  <a:schemeClr val="accent2"/>
                </a:solidFill>
                <a:latin typeface="Lucida Sans Typewriter" charset="0"/>
                <a:ea typeface="ＭＳ Ｐゴシック" charset="0"/>
                <a:cs typeface="ＭＳ Ｐゴシック" charset="0"/>
              </a:rPr>
              <a:t>"&gt;</a:t>
            </a:r>
            <a:br>
              <a:rPr lang="en-US" sz="2000" dirty="0">
                <a:solidFill>
                  <a:schemeClr val="accent2"/>
                </a:solidFill>
                <a:latin typeface="Lucida Sans Typewriter" charset="0"/>
                <a:ea typeface="ＭＳ Ｐゴシック" charset="0"/>
                <a:cs typeface="ＭＳ Ｐゴシック" charset="0"/>
              </a:rPr>
            </a:br>
            <a:r>
              <a:rPr lang="en-US" sz="2000" dirty="0">
                <a:solidFill>
                  <a:schemeClr val="accent2"/>
                </a:solidFill>
                <a:latin typeface="Lucida Sans Typewriter" charset="0"/>
                <a:ea typeface="ＭＳ Ｐゴシック" charset="0"/>
                <a:cs typeface="ＭＳ Ｐゴシック" charset="0"/>
              </a:rPr>
              <a:t>  &lt;h1&gt;</a:t>
            </a:r>
            <a:br>
              <a:rPr lang="en-US" sz="2000" dirty="0">
                <a:solidFill>
                  <a:schemeClr val="accent2"/>
                </a:solidFill>
                <a:latin typeface="Lucida Sans Typewriter" charset="0"/>
                <a:ea typeface="ＭＳ Ｐゴシック" charset="0"/>
                <a:cs typeface="ＭＳ Ｐゴシック" charset="0"/>
              </a:rPr>
            </a:br>
            <a:r>
              <a:rPr lang="en-US" sz="2000" dirty="0">
                <a:solidFill>
                  <a:schemeClr val="accent2"/>
                </a:solidFill>
                <a:latin typeface="Lucida Sans Typewriter" charset="0"/>
                <a:ea typeface="ＭＳ Ｐゴシック" charset="0"/>
                <a:cs typeface="ＭＳ Ｐゴシック" charset="0"/>
              </a:rPr>
              <a:t>    Welcome,</a:t>
            </a:r>
            <a:br>
              <a:rPr lang="en-US" sz="2000" dirty="0">
                <a:solidFill>
                  <a:schemeClr val="accent2"/>
                </a:solidFill>
                <a:latin typeface="Lucida Sans Typewriter" charset="0"/>
                <a:ea typeface="ＭＳ Ｐゴシック" charset="0"/>
                <a:cs typeface="ＭＳ Ｐゴシック" charset="0"/>
              </a:rPr>
            </a:br>
            <a:r>
              <a:rPr lang="en-US" sz="2000" dirty="0">
                <a:solidFill>
                  <a:schemeClr val="accent2"/>
                </a:solidFill>
                <a:latin typeface="Lucida Sans Typewriter" charset="0"/>
                <a:ea typeface="ＭＳ Ｐゴシック" charset="0"/>
                <a:cs typeface="ＭＳ Ｐゴシック" charset="0"/>
              </a:rPr>
              <a:t>    &lt;span id="</a:t>
            </a:r>
            <a:r>
              <a:rPr lang="en-US" sz="2000" dirty="0" err="1">
                <a:solidFill>
                  <a:schemeClr val="accent2"/>
                </a:solidFill>
                <a:latin typeface="Lucida Sans Typewriter" charset="0"/>
                <a:ea typeface="ＭＳ Ｐゴシック" charset="0"/>
                <a:cs typeface="ＭＳ Ｐゴシック" charset="0"/>
              </a:rPr>
              <a:t>custName</a:t>
            </a:r>
            <a:r>
              <a:rPr lang="en-US" sz="2000" dirty="0" smtClean="0">
                <a:solidFill>
                  <a:schemeClr val="accent2"/>
                </a:solidFill>
                <a:latin typeface="Lucida Sans Typewriter" charset="0"/>
                <a:ea typeface="ＭＳ Ｐゴシック" charset="0"/>
                <a:cs typeface="ＭＳ Ｐゴシック" charset="0"/>
              </a:rPr>
              <a:t>"&gt;Hank&lt;/</a:t>
            </a:r>
            <a:r>
              <a:rPr lang="en-US" sz="2000" dirty="0">
                <a:solidFill>
                  <a:schemeClr val="accent2"/>
                </a:solidFill>
                <a:latin typeface="Lucida Sans Typewriter" charset="0"/>
                <a:ea typeface="ＭＳ Ｐゴシック" charset="0"/>
                <a:cs typeface="ＭＳ Ｐゴシック" charset="0"/>
              </a:rPr>
              <a:t>span&gt;</a:t>
            </a:r>
            <a:br>
              <a:rPr lang="en-US" sz="2000" dirty="0">
                <a:solidFill>
                  <a:schemeClr val="accent2"/>
                </a:solidFill>
                <a:latin typeface="Lucida Sans Typewriter" charset="0"/>
                <a:ea typeface="ＭＳ Ｐゴシック" charset="0"/>
                <a:cs typeface="ＭＳ Ｐゴシック" charset="0"/>
              </a:rPr>
            </a:br>
            <a:r>
              <a:rPr lang="en-US" sz="2000" dirty="0">
                <a:solidFill>
                  <a:schemeClr val="accent2"/>
                </a:solidFill>
                <a:latin typeface="Lucida Sans Typewriter" charset="0"/>
                <a:ea typeface="ＭＳ Ｐゴシック" charset="0"/>
                <a:cs typeface="ＭＳ Ｐゴシック" charset="0"/>
              </a:rPr>
              <a:t>  &lt;/h1&gt;</a:t>
            </a:r>
          </a:p>
          <a:p>
            <a:pPr eaLnBrk="1" hangingPunct="1">
              <a:lnSpc>
                <a:spcPct val="90000"/>
              </a:lnSpc>
              <a:buFontTx/>
              <a:buNone/>
              <a:defRPr/>
            </a:pPr>
            <a:r>
              <a:rPr lang="en-US" sz="2000" dirty="0">
                <a:solidFill>
                  <a:schemeClr val="accent2"/>
                </a:solidFill>
                <a:latin typeface="Lucida Sans Typewriter" charset="0"/>
                <a:ea typeface="ＭＳ Ｐゴシック" charset="0"/>
                <a:cs typeface="ＭＳ Ｐゴシック" charset="0"/>
              </a:rPr>
              <a:t>    &lt;</a:t>
            </a:r>
            <a:r>
              <a:rPr lang="en-US" sz="2000" dirty="0" err="1">
                <a:solidFill>
                  <a:schemeClr val="accent2"/>
                </a:solidFill>
                <a:latin typeface="Lucida Sans Typewriter" charset="0"/>
                <a:ea typeface="ＭＳ Ｐゴシック" charset="0"/>
                <a:cs typeface="ＭＳ Ｐゴシック" charset="0"/>
              </a:rPr>
              <a:t>img</a:t>
            </a:r>
            <a:r>
              <a:rPr lang="en-US" sz="2000" dirty="0">
                <a:solidFill>
                  <a:schemeClr val="accent2"/>
                </a:solidFill>
                <a:latin typeface="Lucida Sans Typewriter" charset="0"/>
                <a:ea typeface="ＭＳ Ｐゴシック" charset="0"/>
                <a:cs typeface="ＭＳ Ｐゴシック" charset="0"/>
              </a:rPr>
              <a:t> </a:t>
            </a:r>
            <a:r>
              <a:rPr lang="en-US" sz="2000" dirty="0" err="1">
                <a:solidFill>
                  <a:schemeClr val="accent2"/>
                </a:solidFill>
                <a:latin typeface="Lucida Sans Typewriter" charset="0"/>
                <a:ea typeface="ＭＳ Ｐゴシック" charset="0"/>
                <a:cs typeface="ＭＳ Ｐゴシック" charset="0"/>
              </a:rPr>
              <a:t>src</a:t>
            </a:r>
            <a:r>
              <a:rPr lang="en-US" sz="2000" dirty="0">
                <a:solidFill>
                  <a:schemeClr val="accent2"/>
                </a:solidFill>
                <a:latin typeface="Lucida Sans Typewriter" charset="0"/>
                <a:ea typeface="ＭＳ Ｐゴシック" charset="0"/>
                <a:cs typeface="ＭＳ Ｐゴシック" charset="0"/>
              </a:rPr>
              <a:t>="welcome.jpg" id="welcome"/&gt;</a:t>
            </a:r>
            <a:br>
              <a:rPr lang="en-US" sz="2000" dirty="0">
                <a:solidFill>
                  <a:schemeClr val="accent2"/>
                </a:solidFill>
                <a:latin typeface="Lucida Sans Typewriter" charset="0"/>
                <a:ea typeface="ＭＳ Ｐゴシック" charset="0"/>
                <a:cs typeface="ＭＳ Ｐゴシック" charset="0"/>
              </a:rPr>
            </a:br>
            <a:r>
              <a:rPr lang="en-US" sz="2000" dirty="0">
                <a:solidFill>
                  <a:schemeClr val="accent2"/>
                </a:solidFill>
                <a:latin typeface="Lucida Sans Typewriter" charset="0"/>
                <a:ea typeface="ＭＳ Ｐゴシック" charset="0"/>
                <a:cs typeface="ＭＳ Ｐゴシック" charset="0"/>
              </a:rPr>
              <a:t>&lt;/div&gt;</a:t>
            </a:r>
            <a:endParaRPr lang="en-US" sz="2000" dirty="0">
              <a:latin typeface="Courier New" charset="0"/>
              <a:ea typeface="ＭＳ Ｐゴシック" charset="0"/>
              <a:cs typeface="ＭＳ Ｐゴシック" charset="0"/>
            </a:endParaRPr>
          </a:p>
          <a:p>
            <a:pPr eaLnBrk="1" hangingPunct="1">
              <a:lnSpc>
                <a:spcPct val="90000"/>
              </a:lnSpc>
              <a:defRPr/>
            </a:pPr>
            <a:r>
              <a:rPr lang="en-US" sz="2400" dirty="0">
                <a:ea typeface="ＭＳ Ｐゴシック" charset="0"/>
                <a:cs typeface="ＭＳ Ｐゴシック" charset="0"/>
              </a:rPr>
              <a:t>tag name:  </a:t>
            </a:r>
            <a:r>
              <a:rPr lang="en-US" sz="2400" dirty="0">
                <a:latin typeface="Courier New" charset="0"/>
                <a:ea typeface="ＭＳ Ｐゴシック" charset="0"/>
                <a:cs typeface="Courier New" charset="0"/>
              </a:rPr>
              <a:t>h1</a:t>
            </a:r>
          </a:p>
          <a:p>
            <a:pPr eaLnBrk="1" hangingPunct="1">
              <a:lnSpc>
                <a:spcPct val="90000"/>
              </a:lnSpc>
              <a:defRPr/>
            </a:pPr>
            <a:r>
              <a:rPr lang="en-US" sz="2400" dirty="0">
                <a:ea typeface="ＭＳ Ｐゴシック" charset="0"/>
                <a:cs typeface="ＭＳ Ｐゴシック" charset="0"/>
              </a:rPr>
              <a:t>class name:  </a:t>
            </a:r>
            <a:r>
              <a:rPr lang="en-US" sz="2400" dirty="0">
                <a:latin typeface="Courier New" charset="0"/>
                <a:ea typeface="ＭＳ Ｐゴシック" charset="0"/>
                <a:cs typeface="ＭＳ Ｐゴシック" charset="0"/>
              </a:rPr>
              <a:t>.</a:t>
            </a:r>
            <a:r>
              <a:rPr lang="en-US" sz="2400" dirty="0" err="1">
                <a:latin typeface="Courier New" charset="0"/>
                <a:ea typeface="ＭＳ Ｐゴシック" charset="0"/>
                <a:cs typeface="ＭＳ Ｐゴシック" charset="0"/>
              </a:rPr>
              <a:t>pageFrame</a:t>
            </a:r>
            <a:r>
              <a:rPr lang="en-US" sz="2400" dirty="0">
                <a:latin typeface="Courier New" charset="0"/>
                <a:ea typeface="ＭＳ Ｐゴシック" charset="0"/>
                <a:cs typeface="ＭＳ Ｐゴシック" charset="0"/>
              </a:rPr>
              <a:t> </a:t>
            </a:r>
          </a:p>
          <a:p>
            <a:pPr eaLnBrk="1" hangingPunct="1">
              <a:lnSpc>
                <a:spcPct val="90000"/>
              </a:lnSpc>
              <a:defRPr/>
            </a:pPr>
            <a:r>
              <a:rPr lang="en-US" sz="2400" dirty="0">
                <a:ea typeface="ＭＳ Ｐゴシック" charset="0"/>
                <a:cs typeface="ＭＳ Ｐゴシック" charset="0"/>
              </a:rPr>
              <a:t>element ID:   </a:t>
            </a:r>
            <a:r>
              <a:rPr lang="en-US" sz="2400" dirty="0">
                <a:latin typeface="Courier New" charset="0"/>
                <a:ea typeface="ＭＳ Ｐゴシック" charset="0"/>
                <a:cs typeface="ＭＳ Ｐゴシック" charset="0"/>
              </a:rPr>
              <a:t>#</a:t>
            </a:r>
            <a:r>
              <a:rPr lang="en-US" sz="2400" dirty="0" err="1">
                <a:latin typeface="Courier New" charset="0"/>
                <a:ea typeface="ＭＳ Ｐゴシック" charset="0"/>
                <a:cs typeface="ＭＳ Ｐゴシック" charset="0"/>
              </a:rPr>
              <a:t>pageHead</a:t>
            </a:r>
            <a:endParaRPr lang="en-US" sz="2400" dirty="0">
              <a:latin typeface="Courier New" charset="0"/>
              <a:ea typeface="ＭＳ Ｐゴシック" charset="0"/>
              <a:cs typeface="ＭＳ Ｐゴシック" charset="0"/>
            </a:endParaRPr>
          </a:p>
          <a:p>
            <a:pPr eaLnBrk="1" hangingPunct="1">
              <a:lnSpc>
                <a:spcPct val="90000"/>
              </a:lnSpc>
              <a:defRPr/>
            </a:pPr>
            <a:r>
              <a:rPr lang="en-US" sz="2400" dirty="0">
                <a:ea typeface="ＭＳ Ｐゴシック" charset="0"/>
                <a:cs typeface="ＭＳ Ｐゴシック" charset="0"/>
              </a:rPr>
              <a:t>tag name &amp; class: </a:t>
            </a:r>
            <a:r>
              <a:rPr lang="en-US" sz="2400" dirty="0" err="1">
                <a:latin typeface="Courier New" charset="0"/>
                <a:ea typeface="ＭＳ Ｐゴシック" charset="0"/>
                <a:cs typeface="ＭＳ Ｐゴシック" charset="0"/>
              </a:rPr>
              <a:t>div.pageFrame</a:t>
            </a:r>
            <a:endParaRPr lang="en-US" sz="2400" dirty="0">
              <a:latin typeface="Courier New" charset="0"/>
              <a:ea typeface="ＭＳ Ｐゴシック" charset="0"/>
              <a:cs typeface="ＭＳ Ｐゴシック" charset="0"/>
            </a:endParaRPr>
          </a:p>
          <a:p>
            <a:pPr eaLnBrk="1" hangingPunct="1">
              <a:lnSpc>
                <a:spcPct val="90000"/>
              </a:lnSpc>
              <a:defRPr/>
            </a:pPr>
            <a:r>
              <a:rPr lang="en-US" sz="2400" dirty="0">
                <a:ea typeface="ＭＳ Ｐゴシック" charset="0"/>
                <a:cs typeface="ＭＳ Ｐゴシック" charset="0"/>
              </a:rPr>
              <a:t>tag name &amp; id: </a:t>
            </a:r>
            <a:r>
              <a:rPr lang="en-US" sz="2400" dirty="0" err="1">
                <a:latin typeface="Courier New" charset="0"/>
                <a:ea typeface="ＭＳ Ｐゴシック" charset="0"/>
                <a:cs typeface="ＭＳ Ｐゴシック" charset="0"/>
              </a:rPr>
              <a:t>img#welcome</a:t>
            </a:r>
            <a:r>
              <a:rPr lang="en-US" sz="2400" dirty="0">
                <a:latin typeface="Courier New" charset="0"/>
                <a:ea typeface="ＭＳ Ｐゴシック" charset="0"/>
                <a:cs typeface="ＭＳ Ｐゴシック" charset="0"/>
              </a:rPr>
              <a:t> </a:t>
            </a:r>
            <a:r>
              <a:rPr lang="en-US" sz="2400" dirty="0">
                <a:solidFill>
                  <a:srgbClr val="FF0000"/>
                </a:solidFill>
                <a:ea typeface="ＭＳ Ｐゴシック" charset="0"/>
                <a:cs typeface="Helvetica" charset="0"/>
              </a:rPr>
              <a:t>(usually redundant)</a:t>
            </a:r>
          </a:p>
          <a:p>
            <a:pPr eaLnBrk="1" hangingPunct="1">
              <a:lnSpc>
                <a:spcPct val="90000"/>
              </a:lnSpc>
              <a:defRPr/>
            </a:pPr>
            <a:r>
              <a:rPr lang="en-US" sz="2400" dirty="0">
                <a:ea typeface="ＭＳ Ｐゴシック" charset="0"/>
                <a:cs typeface="ＭＳ Ｐゴシック" charset="0"/>
              </a:rPr>
              <a:t>descendant relationship: </a:t>
            </a:r>
            <a:r>
              <a:rPr lang="en-US" sz="2400" dirty="0">
                <a:latin typeface="Courier New" charset="0"/>
                <a:ea typeface="ＭＳ Ｐゴシック" charset="0"/>
                <a:cs typeface="ＭＳ Ｐゴシック" charset="0"/>
              </a:rPr>
              <a:t>div </a:t>
            </a:r>
            <a:r>
              <a:rPr lang="en-US" sz="2400" dirty="0" smtClean="0">
                <a:latin typeface="Courier New" charset="0"/>
                <a:ea typeface="ＭＳ Ｐゴシック" charset="0"/>
                <a:cs typeface="ＭＳ Ｐゴシック" charset="0"/>
              </a:rPr>
              <a:t>#</a:t>
            </a:r>
            <a:r>
              <a:rPr lang="en-US" sz="2400" dirty="0" err="1" smtClean="0">
                <a:latin typeface="Courier New" charset="0"/>
                <a:ea typeface="ＭＳ Ｐゴシック" charset="0"/>
                <a:cs typeface="ＭＳ Ｐゴシック" charset="0"/>
              </a:rPr>
              <a:t>custName</a:t>
            </a:r>
            <a:endParaRPr lang="en-US" sz="2400" dirty="0">
              <a:latin typeface="Courier New" charset="0"/>
              <a:ea typeface="ＭＳ Ｐゴシック" charset="0"/>
              <a:cs typeface="ＭＳ Ｐゴシック" charset="0"/>
            </a:endParaRPr>
          </a:p>
          <a:p>
            <a:pPr eaLnBrk="1" hangingPunct="1">
              <a:lnSpc>
                <a:spcPct val="90000"/>
              </a:lnSpc>
              <a:defRPr/>
            </a:pPr>
            <a:r>
              <a:rPr lang="en-US" sz="2400" dirty="0">
                <a:ea typeface="ＭＳ Ｐゴシック" charset="0"/>
                <a:cs typeface="ＭＳ Ｐゴシック" charset="0"/>
              </a:rPr>
              <a:t>Attributes </a:t>
            </a:r>
            <a:r>
              <a:rPr lang="en-US" sz="2400" i="1" dirty="0">
                <a:ea typeface="ＭＳ Ｐゴシック" charset="0"/>
                <a:cs typeface="ＭＳ Ｐゴシック" charset="0"/>
              </a:rPr>
              <a:t>inherit </a:t>
            </a:r>
            <a:r>
              <a:rPr lang="en-US" sz="2400" dirty="0">
                <a:ea typeface="ＭＳ Ｐゴシック" charset="0"/>
                <a:cs typeface="ＭＳ Ｐゴシック" charset="0"/>
              </a:rPr>
              <a:t>browser defaults unless overridden</a:t>
            </a:r>
          </a:p>
          <a:p>
            <a:pPr marL="0" indent="0" algn="ctr" eaLnBrk="1" hangingPunct="1">
              <a:lnSpc>
                <a:spcPct val="90000"/>
              </a:lnSpc>
              <a:buFontTx/>
              <a:buNone/>
              <a:defRPr/>
            </a:pPr>
            <a:r>
              <a:rPr lang="en-US" sz="2400" i="1" dirty="0">
                <a:solidFill>
                  <a:srgbClr val="FF0000"/>
                </a:solidFill>
                <a:ea typeface="ＭＳ Ｐゴシック" charset="0"/>
                <a:cs typeface="ＭＳ Ｐゴシック" charset="0"/>
              </a:rPr>
              <a:t>Goal: HTML markup contains no visual styling information</a:t>
            </a:r>
          </a:p>
          <a:p>
            <a:pPr eaLnBrk="1" hangingPunct="1">
              <a:lnSpc>
                <a:spcPct val="90000"/>
              </a:lnSpc>
              <a:defRPr/>
            </a:pPr>
            <a:endParaRPr lang="en-US" sz="2400" dirty="0">
              <a:ea typeface="ＭＳ Ｐゴシック" charset="0"/>
              <a:cs typeface="ＭＳ Ｐゴシック" charset="0"/>
            </a:endParaRPr>
          </a:p>
          <a:p>
            <a:pPr eaLnBrk="1" hangingPunct="1">
              <a:lnSpc>
                <a:spcPct val="90000"/>
              </a:lnSpc>
              <a:defRPr/>
            </a:pPr>
            <a:endParaRPr lang="en-US" sz="2000" dirty="0">
              <a:latin typeface="Courier New" charset="0"/>
              <a:ea typeface="ＭＳ Ｐゴシック" charset="0"/>
              <a:cs typeface="ＭＳ Ｐゴシック" charset="0"/>
            </a:endParaRPr>
          </a:p>
        </p:txBody>
      </p:sp>
      <p:grpSp>
        <p:nvGrpSpPr>
          <p:cNvPr id="95235" name="Group 5"/>
          <p:cNvGrpSpPr>
            <a:grpSpLocks/>
          </p:cNvGrpSpPr>
          <p:nvPr/>
        </p:nvGrpSpPr>
        <p:grpSpPr bwMode="auto">
          <a:xfrm>
            <a:off x="4343400" y="3962400"/>
            <a:ext cx="3581400" cy="646113"/>
            <a:chOff x="4572000" y="4343400"/>
            <a:chExt cx="3581400" cy="646113"/>
          </a:xfrm>
        </p:grpSpPr>
        <p:sp>
          <p:nvSpPr>
            <p:cNvPr id="4" name="Right Brace 3"/>
            <p:cNvSpPr>
              <a:spLocks/>
            </p:cNvSpPr>
            <p:nvPr/>
          </p:nvSpPr>
          <p:spPr bwMode="auto">
            <a:xfrm>
              <a:off x="4572000" y="4343400"/>
              <a:ext cx="304800" cy="609600"/>
            </a:xfrm>
            <a:prstGeom prst="rightBrace">
              <a:avLst>
                <a:gd name="adj1" fmla="val 8333"/>
                <a:gd name="adj2" fmla="val 50000"/>
              </a:avLst>
            </a:prstGeom>
            <a:noFill/>
            <a:ln w="25400">
              <a:solidFill>
                <a:schemeClr val="accent2"/>
              </a:solidFill>
              <a:round/>
              <a:headEnd/>
              <a:tailEnd/>
            </a:ln>
            <a:effectLst>
              <a:outerShdw blurRad="40000" dist="20000" dir="5400000" rotWithShape="0">
                <a:srgbClr val="808080">
                  <a:alpha val="37999"/>
                </a:srgbClr>
              </a:outerShdw>
            </a:effectLst>
            <a:extLst>
              <a:ext uri="{909E8E84-426E-40DD-AFC4-6F175D3DCCD1}">
                <a14:hiddenFill xmlns:a14="http://schemas.microsoft.com/office/drawing/2010/main">
                  <a:solidFill>
                    <a:srgbClr val="FFFFFF"/>
                  </a:solidFill>
                </a14:hiddenFill>
              </a:ext>
            </a:extLst>
          </p:spPr>
          <p:txBody>
            <a:bodyPr anchor="ctr"/>
            <a:lstStyle/>
            <a:p>
              <a:pPr algn="ctr">
                <a:defRPr/>
              </a:pPr>
              <a:endParaRPr lang="en-US" sz="1800">
                <a:latin typeface="+mn-lt"/>
                <a:ea typeface="ＭＳ Ｐゴシック" charset="0"/>
                <a:cs typeface="ＭＳ Ｐゴシック" charset="0"/>
              </a:endParaRPr>
            </a:p>
          </p:txBody>
        </p:sp>
        <p:sp>
          <p:nvSpPr>
            <p:cNvPr id="95237" name="TextBox 4"/>
            <p:cNvSpPr txBox="1">
              <a:spLocks noChangeArrowheads="1"/>
            </p:cNvSpPr>
            <p:nvPr/>
          </p:nvSpPr>
          <p:spPr bwMode="auto">
            <a:xfrm>
              <a:off x="4876800" y="4343400"/>
              <a:ext cx="32766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1800" dirty="0">
                  <a:solidFill>
                    <a:srgbClr val="333399"/>
                  </a:solidFill>
                  <a:latin typeface="Helvetica" pitchFamily="-84" charset="0"/>
                </a:rPr>
                <a:t>both of these match the outer </a:t>
              </a:r>
              <a:r>
                <a:rPr lang="en-US" altLang="en-US" sz="1800" i="1" dirty="0">
                  <a:solidFill>
                    <a:srgbClr val="333399"/>
                  </a:solidFill>
                  <a:latin typeface="Helvetica" pitchFamily="-84" charset="0"/>
                </a:rPr>
                <a:t>div </a:t>
              </a:r>
              <a:r>
                <a:rPr lang="en-US" altLang="en-US" sz="1800" dirty="0">
                  <a:solidFill>
                    <a:srgbClr val="333399"/>
                  </a:solidFill>
                  <a:latin typeface="Helvetica" pitchFamily="-84" charset="0"/>
                </a:rPr>
                <a:t>above. </a:t>
              </a:r>
              <a:r>
                <a:rPr lang="en-US" altLang="en-US" sz="1800" dirty="0" smtClean="0">
                  <a:solidFill>
                    <a:srgbClr val="333399"/>
                  </a:solidFill>
                  <a:latin typeface="Helvetica" pitchFamily="-84" charset="0"/>
                </a:rPr>
                <a:t>Don’</a:t>
              </a:r>
              <a:r>
                <a:rPr lang="en-US" altLang="ja-JP" sz="1800" dirty="0" smtClean="0">
                  <a:solidFill>
                    <a:srgbClr val="333399"/>
                  </a:solidFill>
                  <a:latin typeface="Helvetica" pitchFamily="-84" charset="0"/>
                </a:rPr>
                <a:t>t </a:t>
              </a:r>
              <a:r>
                <a:rPr lang="en-US" altLang="ja-JP" sz="1800" dirty="0">
                  <a:solidFill>
                    <a:srgbClr val="333399"/>
                  </a:solidFill>
                  <a:latin typeface="Helvetica" pitchFamily="-84" charset="0"/>
                </a:rPr>
                <a:t>do this!</a:t>
              </a:r>
              <a:endParaRPr lang="en-US" altLang="en-US" sz="1800" dirty="0">
                <a:solidFill>
                  <a:srgbClr val="333399"/>
                </a:solidFill>
                <a:latin typeface="Helvetica" pitchFamily="-84" charset="0"/>
              </a:endParaRPr>
            </a:p>
          </p:txBody>
        </p:sp>
      </p:grpSp>
    </p:spTree>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08F2C09-5232-4FB7-8535-25BF867FD8F5}" type="slidenum">
              <a:rPr lang="en-US" altLang="en-US" sz="1400">
                <a:latin typeface="Helvetica" pitchFamily="-84" charset="0"/>
              </a:rPr>
              <a:pPr eaLnBrk="1" hangingPunct="1"/>
              <a:t>64</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dirty="0">
                <a:solidFill>
                  <a:schemeClr val="bg1"/>
                </a:solidFill>
                <a:latin typeface="Arial Black"/>
                <a:ea typeface="+mn-ea"/>
                <a:cs typeface="Arial Black"/>
              </a:rPr>
              <a:t>END</a:t>
            </a:r>
          </a:p>
        </p:txBody>
      </p:sp>
      <p:sp>
        <p:nvSpPr>
          <p:cNvPr id="97283"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TextBox 3"/>
          <p:cNvSpPr txBox="1">
            <a:spLocks noChangeArrowheads="1"/>
          </p:cNvSpPr>
          <p:nvPr/>
        </p:nvSpPr>
        <p:spPr bwMode="auto">
          <a:xfrm>
            <a:off x="1371600" y="32400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ln>
                  <a:solidFill>
                    <a:schemeClr val="tx1"/>
                  </a:solidFill>
                </a:ln>
                <a:solidFill>
                  <a:srgbClr val="66FF33"/>
                </a:solidFill>
                <a:latin typeface="Lucida Sans Typewriter" pitchFamily="49" charset="0"/>
              </a:rPr>
              <a:t>p  .</a:t>
            </a:r>
            <a:r>
              <a:rPr lang="en-US" altLang="en-US" sz="2800" b="1" dirty="0" err="1">
                <a:ln>
                  <a:solidFill>
                    <a:schemeClr val="tx1"/>
                  </a:solidFill>
                </a:ln>
                <a:solidFill>
                  <a:srgbClr val="66FF33"/>
                </a:solidFill>
                <a:latin typeface="Lucida Sans Typewriter" pitchFamily="49" charset="0"/>
              </a:rPr>
              <a:t>myClass</a:t>
            </a:r>
            <a:endParaRPr lang="en-US" altLang="en-US" sz="2800" b="1" dirty="0">
              <a:ln>
                <a:solidFill>
                  <a:schemeClr val="tx1"/>
                </a:solidFill>
              </a:ln>
              <a:solidFill>
                <a:srgbClr val="66FF33"/>
              </a:solidFill>
              <a:latin typeface="Lucida Sans Typewriter" pitchFamily="49" charset="0"/>
            </a:endParaRPr>
          </a:p>
        </p:txBody>
      </p:sp>
      <p:sp>
        <p:nvSpPr>
          <p:cNvPr id="98306" name="TextBox 4"/>
          <p:cNvSpPr txBox="1">
            <a:spLocks noChangeArrowheads="1"/>
          </p:cNvSpPr>
          <p:nvPr/>
        </p:nvSpPr>
        <p:spPr bwMode="auto">
          <a:xfrm>
            <a:off x="1371600" y="41544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99CC00"/>
                </a:solidFill>
                <a:latin typeface="Lucida Sans Typewriter" pitchFamily="49" charset="0"/>
              </a:rPr>
              <a:t>.</a:t>
            </a:r>
            <a:r>
              <a:rPr lang="en-US" altLang="en-US" sz="2800" b="1" dirty="0" err="1">
                <a:solidFill>
                  <a:srgbClr val="99CC00"/>
                </a:solidFill>
                <a:latin typeface="Lucida Sans Typewriter" pitchFamily="49" charset="0"/>
              </a:rPr>
              <a:t>myClass</a:t>
            </a:r>
            <a:r>
              <a:rPr lang="en-US" altLang="en-US" sz="2800" b="1" dirty="0">
                <a:solidFill>
                  <a:srgbClr val="99CC00"/>
                </a:solidFill>
                <a:latin typeface="Lucida Sans Typewriter" pitchFamily="49" charset="0"/>
              </a:rPr>
              <a:t>  span</a:t>
            </a:r>
          </a:p>
        </p:txBody>
      </p:sp>
      <p:sp>
        <p:nvSpPr>
          <p:cNvPr id="98307" name="TextBox 5"/>
          <p:cNvSpPr txBox="1">
            <a:spLocks noChangeArrowheads="1"/>
          </p:cNvSpPr>
          <p:nvPr/>
        </p:nvSpPr>
        <p:spPr bwMode="auto">
          <a:xfrm>
            <a:off x="1371600" y="50688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6699"/>
                </a:solidFill>
              </a:rPr>
              <a:t>All of these</a:t>
            </a:r>
            <a:endParaRPr lang="en-US" altLang="en-US" sz="2800" b="1" dirty="0">
              <a:solidFill>
                <a:srgbClr val="FF6699"/>
              </a:solidFill>
              <a:latin typeface="Symbol" pitchFamily="18" charset="2"/>
            </a:endParaRPr>
          </a:p>
        </p:txBody>
      </p:sp>
      <p:grpSp>
        <p:nvGrpSpPr>
          <p:cNvPr id="98308" name="Group 10"/>
          <p:cNvGrpSpPr>
            <a:grpSpLocks/>
          </p:cNvGrpSpPr>
          <p:nvPr/>
        </p:nvGrpSpPr>
        <p:grpSpPr bwMode="auto">
          <a:xfrm>
            <a:off x="960438" y="2325688"/>
            <a:ext cx="7116762" cy="549275"/>
            <a:chOff x="960651" y="1743729"/>
            <a:chExt cx="7116549" cy="412274"/>
          </a:xfrm>
        </p:grpSpPr>
        <p:sp>
          <p:nvSpPr>
            <p:cNvPr id="98314" name="TextBox 2"/>
            <p:cNvSpPr txBox="1">
              <a:spLocks noChangeArrowheads="1"/>
            </p:cNvSpPr>
            <p:nvPr/>
          </p:nvSpPr>
          <p:spPr bwMode="auto">
            <a:xfrm>
              <a:off x="1371600" y="1743729"/>
              <a:ext cx="6705600" cy="392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err="1">
                  <a:solidFill>
                    <a:srgbClr val="FF9900"/>
                  </a:solidFill>
                  <a:latin typeface="Lucida Sans Typewriter" pitchFamily="49" charset="0"/>
                </a:rPr>
                <a:t>span.myClass</a:t>
              </a:r>
              <a:endParaRPr lang="en-US" altLang="en-US" sz="2800" b="1" dirty="0">
                <a:solidFill>
                  <a:srgbClr val="FF9900"/>
                </a:solidFill>
                <a:latin typeface="Lucida Sans Typewriter" pitchFamily="49" charset="0"/>
              </a:endParaRPr>
            </a:p>
          </p:txBody>
        </p:sp>
        <p:sp>
          <p:nvSpPr>
            <p:cNvPr id="98315" name="Rectangle 6"/>
            <p:cNvSpPr>
              <a:spLocks noChangeArrowheads="1"/>
            </p:cNvSpPr>
            <p:nvPr/>
          </p:nvSpPr>
          <p:spPr bwMode="auto">
            <a:xfrm>
              <a:off x="960651" y="1809748"/>
              <a:ext cx="492428" cy="346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Lucida Sans Typewriter" pitchFamily="49" charset="0"/>
                  <a:ea typeface="MS Gothic" pitchFamily="49" charset="-128"/>
                </a:rPr>
                <a:t>☐</a:t>
              </a:r>
            </a:p>
          </p:txBody>
        </p:sp>
      </p:grpSp>
      <p:sp>
        <p:nvSpPr>
          <p:cNvPr id="98309" name="Rectangle 7"/>
          <p:cNvSpPr>
            <a:spLocks noChangeArrowheads="1"/>
          </p:cNvSpPr>
          <p:nvPr/>
        </p:nvSpPr>
        <p:spPr bwMode="auto">
          <a:xfrm>
            <a:off x="960438" y="33432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98310" name="Rectangle 8"/>
          <p:cNvSpPr>
            <a:spLocks noChangeArrowheads="1"/>
          </p:cNvSpPr>
          <p:nvPr/>
        </p:nvSpPr>
        <p:spPr bwMode="auto">
          <a:xfrm>
            <a:off x="960438" y="42576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98311" name="Rectangle 9"/>
          <p:cNvSpPr>
            <a:spLocks noChangeArrowheads="1"/>
          </p:cNvSpPr>
          <p:nvPr/>
        </p:nvSpPr>
        <p:spPr bwMode="auto">
          <a:xfrm>
            <a:off x="947738" y="5156200"/>
            <a:ext cx="4159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98312" name="Slide Number Placeholder 11"/>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7C6E52AF-8C16-4EDD-99F4-F606AA00539D}" type="slidenum">
              <a:rPr lang="en-US" altLang="en-US" sz="1400">
                <a:latin typeface="Helvetica" pitchFamily="-84" charset="0"/>
              </a:rPr>
              <a:pPr eaLnBrk="1" hangingPunct="1"/>
              <a:t>65</a:t>
            </a:fld>
            <a:endParaRPr lang="en-US" altLang="en-US" sz="1400">
              <a:latin typeface="Helvetica" pitchFamily="-84" charset="0"/>
            </a:endParaRPr>
          </a:p>
        </p:txBody>
      </p:sp>
      <p:sp>
        <p:nvSpPr>
          <p:cNvPr id="98313" name="TextBox 12"/>
          <p:cNvSpPr txBox="1">
            <a:spLocks noChangeArrowheads="1"/>
          </p:cNvSpPr>
          <p:nvPr/>
        </p:nvSpPr>
        <p:spPr bwMode="auto">
          <a:xfrm>
            <a:off x="685800" y="482600"/>
            <a:ext cx="7162800"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a:solidFill>
                  <a:srgbClr val="000000"/>
                </a:solidFill>
                <a:latin typeface="Helvetica" pitchFamily="-84" charset="0"/>
              </a:rPr>
              <a:t>Which CSS selector will select </a:t>
            </a:r>
            <a:r>
              <a:rPr lang="en-US" altLang="en-US" sz="2800" b="1" i="1">
                <a:solidFill>
                  <a:srgbClr val="000000"/>
                </a:solidFill>
                <a:latin typeface="Helvetica" pitchFamily="-84" charset="0"/>
              </a:rPr>
              <a:t>only </a:t>
            </a:r>
            <a:r>
              <a:rPr lang="en-US" altLang="en-US" sz="2800">
                <a:solidFill>
                  <a:srgbClr val="000000"/>
                </a:solidFill>
                <a:latin typeface="Helvetica" pitchFamily="-84" charset="0"/>
              </a:rPr>
              <a:t>the word </a:t>
            </a:r>
            <a:r>
              <a:rPr lang="ja-JP" altLang="en-US" sz="2800">
                <a:solidFill>
                  <a:srgbClr val="000000"/>
                </a:solidFill>
                <a:latin typeface="Helvetica" pitchFamily="-84" charset="0"/>
              </a:rPr>
              <a:t>“</a:t>
            </a:r>
            <a:r>
              <a:rPr lang="en-US" altLang="ja-JP" sz="2800">
                <a:solidFill>
                  <a:srgbClr val="000000"/>
                </a:solidFill>
                <a:latin typeface="Helvetica" pitchFamily="-84" charset="0"/>
              </a:rPr>
              <a:t>bar</a:t>
            </a:r>
            <a:r>
              <a:rPr lang="ja-JP" altLang="en-US" sz="2800">
                <a:solidFill>
                  <a:srgbClr val="000000"/>
                </a:solidFill>
                <a:latin typeface="Helvetica" pitchFamily="-84" charset="0"/>
              </a:rPr>
              <a:t>”</a:t>
            </a:r>
            <a:r>
              <a:rPr lang="en-US" altLang="ja-JP" sz="2800">
                <a:solidFill>
                  <a:srgbClr val="000000"/>
                </a:solidFill>
                <a:latin typeface="Helvetica" pitchFamily="-84" charset="0"/>
              </a:rPr>
              <a:t> for styling:</a:t>
            </a:r>
          </a:p>
          <a:p>
            <a:pPr eaLnBrk="1" hangingPunct="1"/>
            <a:r>
              <a:rPr lang="en-US" altLang="en-US">
                <a:solidFill>
                  <a:srgbClr val="333399"/>
                </a:solidFill>
                <a:latin typeface="Lucida Sans Typewriter" pitchFamily="49" charset="0"/>
              </a:rPr>
              <a:t>&lt;p class="myClass"&gt;</a:t>
            </a:r>
            <a:r>
              <a:rPr lang="en-US" altLang="en-US">
                <a:latin typeface="Lucida Sans Typewriter" pitchFamily="49" charset="0"/>
              </a:rPr>
              <a:t>foo, </a:t>
            </a:r>
            <a:br>
              <a:rPr lang="en-US" altLang="en-US">
                <a:latin typeface="Lucida Sans Typewriter" pitchFamily="49" charset="0"/>
              </a:rPr>
            </a:br>
            <a:r>
              <a:rPr lang="en-US" altLang="en-US">
                <a:latin typeface="Lucida Sans Typewriter" pitchFamily="49" charset="0"/>
              </a:rPr>
              <a:t> </a:t>
            </a:r>
            <a:r>
              <a:rPr lang="en-US" altLang="en-US">
                <a:solidFill>
                  <a:srgbClr val="333399"/>
                </a:solidFill>
                <a:latin typeface="Lucida Sans Typewriter" pitchFamily="49" charset="0"/>
              </a:rPr>
              <a:t>&lt;span class="myClass"&gt;</a:t>
            </a:r>
            <a:r>
              <a:rPr lang="en-US" altLang="en-US">
                <a:solidFill>
                  <a:srgbClr val="000000"/>
                </a:solidFill>
                <a:latin typeface="Lucida Sans Typewriter" pitchFamily="49" charset="0"/>
              </a:rPr>
              <a:t>bar</a:t>
            </a:r>
            <a:r>
              <a:rPr lang="en-US" altLang="en-US">
                <a:solidFill>
                  <a:srgbClr val="333399"/>
                </a:solidFill>
                <a:latin typeface="Lucida Sans Typewriter" pitchFamily="49" charset="0"/>
              </a:rPr>
              <a:t>&lt;span&gt;&lt;/p&gt;</a:t>
            </a:r>
          </a:p>
        </p:txBody>
      </p:sp>
    </p:spTree>
  </p:cSld>
  <p:clrMapOvr>
    <a:masterClrMapping/>
  </p:clrMapOvr>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B12D974-E373-4675-B85C-54554D2D6121}" type="slidenum">
              <a:rPr lang="en-US" altLang="en-US" sz="1400">
                <a:latin typeface="Helvetica" pitchFamily="-84" charset="0"/>
              </a:rPr>
              <a:pPr eaLnBrk="1" hangingPunct="1"/>
              <a:t>66</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dirty="0">
                <a:solidFill>
                  <a:schemeClr val="bg1"/>
                </a:solidFill>
                <a:latin typeface="Arial Black"/>
                <a:ea typeface="+mn-ea"/>
                <a:cs typeface="Arial Black"/>
              </a:rPr>
              <a:t>END</a:t>
            </a:r>
          </a:p>
        </p:txBody>
      </p:sp>
      <p:sp>
        <p:nvSpPr>
          <p:cNvPr id="100355"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74C8990D-E323-4B5B-ABAB-0FF7F7B56456}" type="slidenum">
              <a:rPr lang="en-US" altLang="en-US" sz="1400">
                <a:latin typeface="Helvetica" pitchFamily="-84" charset="0"/>
              </a:rPr>
              <a:pPr eaLnBrk="1" hangingPunct="1"/>
              <a:t>7</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a:solidFill>
                  <a:schemeClr val="bg1"/>
                </a:solidFill>
                <a:latin typeface="Arial Black"/>
                <a:ea typeface="+mn-ea"/>
                <a:cs typeface="Arial Black"/>
              </a:rPr>
              <a:t>END</a:t>
            </a:r>
          </a:p>
        </p:txBody>
      </p:sp>
      <p:sp>
        <p:nvSpPr>
          <p:cNvPr id="14339" name="Title 7"/>
          <p:cNvSpPr>
            <a:spLocks noGrp="1"/>
          </p:cNvSpPr>
          <p:nvPr>
            <p:ph type="ctrTitle"/>
          </p:nvPr>
        </p:nvSpPr>
        <p:spPr/>
        <p:txBody>
          <a:bodyPr/>
          <a:lstStyle/>
          <a:p>
            <a:endParaRPr lang="en-US" altLang="en-US" smtClean="0">
              <a:ea typeface="ＭＳ Ｐゴシック" pitchFamily="34" charset="-128"/>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Box 3"/>
          <p:cNvSpPr txBox="1">
            <a:spLocks noChangeArrowheads="1"/>
          </p:cNvSpPr>
          <p:nvPr/>
        </p:nvSpPr>
        <p:spPr bwMode="auto">
          <a:xfrm>
            <a:off x="1371600" y="32400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ln>
                  <a:solidFill>
                    <a:schemeClr val="tx1"/>
                  </a:solidFill>
                </a:ln>
                <a:solidFill>
                  <a:srgbClr val="66FF33"/>
                </a:solidFill>
                <a:latin typeface="Helvetica" pitchFamily="-84" charset="0"/>
              </a:rPr>
              <a:t>closure; iterator</a:t>
            </a:r>
            <a:endParaRPr lang="en-US" altLang="en-US" sz="2800" b="1" dirty="0">
              <a:ln>
                <a:solidFill>
                  <a:schemeClr val="tx1"/>
                </a:solidFill>
              </a:ln>
              <a:solidFill>
                <a:srgbClr val="66FF33"/>
              </a:solidFill>
              <a:latin typeface="Lucida Sans Typewriter" pitchFamily="49" charset="0"/>
            </a:endParaRPr>
          </a:p>
        </p:txBody>
      </p:sp>
      <p:sp>
        <p:nvSpPr>
          <p:cNvPr id="15362" name="TextBox 4"/>
          <p:cNvSpPr txBox="1">
            <a:spLocks noChangeArrowheads="1"/>
          </p:cNvSpPr>
          <p:nvPr/>
        </p:nvSpPr>
        <p:spPr bwMode="auto">
          <a:xfrm>
            <a:off x="1371600" y="4154488"/>
            <a:ext cx="71628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99CC00"/>
                </a:solidFill>
                <a:latin typeface="Helvetica" pitchFamily="-84" charset="0"/>
              </a:rPr>
              <a:t>block; iterator</a:t>
            </a:r>
          </a:p>
        </p:txBody>
      </p:sp>
      <p:sp>
        <p:nvSpPr>
          <p:cNvPr id="15363" name="TextBox 5"/>
          <p:cNvSpPr txBox="1">
            <a:spLocks noChangeArrowheads="1"/>
          </p:cNvSpPr>
          <p:nvPr/>
        </p:nvSpPr>
        <p:spPr bwMode="auto">
          <a:xfrm>
            <a:off x="1371600" y="5068888"/>
            <a:ext cx="6705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6699"/>
                </a:solidFill>
                <a:latin typeface="Helvetica" pitchFamily="-84" charset="0"/>
              </a:rPr>
              <a:t>iterator; block</a:t>
            </a:r>
          </a:p>
        </p:txBody>
      </p:sp>
      <p:grpSp>
        <p:nvGrpSpPr>
          <p:cNvPr id="15364" name="Group 10"/>
          <p:cNvGrpSpPr>
            <a:grpSpLocks/>
          </p:cNvGrpSpPr>
          <p:nvPr/>
        </p:nvGrpSpPr>
        <p:grpSpPr bwMode="auto">
          <a:xfrm>
            <a:off x="960438" y="2325688"/>
            <a:ext cx="7116762" cy="549275"/>
            <a:chOff x="960651" y="1743725"/>
            <a:chExt cx="7116549" cy="412278"/>
          </a:xfrm>
        </p:grpSpPr>
        <p:sp>
          <p:nvSpPr>
            <p:cNvPr id="15370" name="TextBox 2"/>
            <p:cNvSpPr txBox="1">
              <a:spLocks noChangeArrowheads="1"/>
            </p:cNvSpPr>
            <p:nvPr/>
          </p:nvSpPr>
          <p:spPr bwMode="auto">
            <a:xfrm>
              <a:off x="1371600" y="1743725"/>
              <a:ext cx="6705600" cy="392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2800" b="1" dirty="0">
                  <a:solidFill>
                    <a:srgbClr val="FF9900"/>
                  </a:solidFill>
                  <a:latin typeface="Helvetica" pitchFamily="-84" charset="0"/>
                </a:rPr>
                <a:t>yield() statement; iterator  </a:t>
              </a:r>
            </a:p>
          </p:txBody>
        </p:sp>
        <p:sp>
          <p:nvSpPr>
            <p:cNvPr id="15371" name="Rectangle 6"/>
            <p:cNvSpPr>
              <a:spLocks noChangeArrowheads="1"/>
            </p:cNvSpPr>
            <p:nvPr/>
          </p:nvSpPr>
          <p:spPr bwMode="auto">
            <a:xfrm>
              <a:off x="960651" y="1809748"/>
              <a:ext cx="492428" cy="346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Helvetica" pitchFamily="-84" charset="0"/>
                  <a:ea typeface="MS Gothic" pitchFamily="49" charset="-128"/>
                </a:rPr>
                <a:t>☐</a:t>
              </a:r>
              <a:endParaRPr lang="en-US" altLang="en-US">
                <a:latin typeface="Helvetica" pitchFamily="-84" charset="0"/>
              </a:endParaRPr>
            </a:p>
          </p:txBody>
        </p:sp>
      </p:grpSp>
      <p:sp>
        <p:nvSpPr>
          <p:cNvPr id="15365" name="Rectangle 7"/>
          <p:cNvSpPr>
            <a:spLocks noChangeArrowheads="1"/>
          </p:cNvSpPr>
          <p:nvPr/>
        </p:nvSpPr>
        <p:spPr bwMode="auto">
          <a:xfrm>
            <a:off x="960438" y="33432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15366" name="Rectangle 8"/>
          <p:cNvSpPr>
            <a:spLocks noChangeArrowheads="1"/>
          </p:cNvSpPr>
          <p:nvPr/>
        </p:nvSpPr>
        <p:spPr bwMode="auto">
          <a:xfrm>
            <a:off x="960438" y="4257675"/>
            <a:ext cx="4159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15367" name="Rectangle 9"/>
          <p:cNvSpPr>
            <a:spLocks noChangeArrowheads="1"/>
          </p:cNvSpPr>
          <p:nvPr/>
        </p:nvSpPr>
        <p:spPr bwMode="auto">
          <a:xfrm>
            <a:off x="947738" y="5156200"/>
            <a:ext cx="4159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a:latin typeface="MS Gothic" pitchFamily="49" charset="-128"/>
                <a:ea typeface="MS Gothic" pitchFamily="49" charset="-128"/>
              </a:rPr>
              <a:t>☐</a:t>
            </a:r>
            <a:endParaRPr lang="en-US" altLang="en-US"/>
          </a:p>
        </p:txBody>
      </p:sp>
      <p:sp>
        <p:nvSpPr>
          <p:cNvPr id="15368" name="Slide Number Placeholder 11"/>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C971A2F-5630-4C49-8828-8DD71242ECF6}" type="slidenum">
              <a:rPr lang="en-US" altLang="en-US" sz="1400">
                <a:latin typeface="Helvetica" pitchFamily="-84" charset="0"/>
              </a:rPr>
              <a:pPr eaLnBrk="1" hangingPunct="1"/>
              <a:t>8</a:t>
            </a:fld>
            <a:endParaRPr lang="en-US" altLang="en-US" sz="1400">
              <a:latin typeface="Helvetica" pitchFamily="-84" charset="0"/>
            </a:endParaRPr>
          </a:p>
        </p:txBody>
      </p:sp>
      <p:sp>
        <p:nvSpPr>
          <p:cNvPr id="15369" name="TextBox 12"/>
          <p:cNvSpPr txBox="1">
            <a:spLocks noChangeArrowheads="1"/>
          </p:cNvSpPr>
          <p:nvPr/>
        </p:nvSpPr>
        <p:spPr bwMode="auto">
          <a:xfrm>
            <a:off x="685800" y="482600"/>
            <a:ext cx="7162800"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en-US" sz="3200" dirty="0">
                <a:latin typeface="Helvetica" pitchFamily="-84" charset="0"/>
              </a:rPr>
              <a:t>In Ruby, every _____ accepts a(n) _____, but not vice-versa.</a:t>
            </a:r>
            <a:endParaRPr lang="en-US" altLang="en-US" sz="3600" dirty="0">
              <a:latin typeface="Helvetica" pitchFamily="-84"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74C8990D-E323-4B5B-ABAB-0FF7F7B56456}" type="slidenum">
              <a:rPr lang="en-US" altLang="en-US" sz="1400">
                <a:latin typeface="Helvetica" pitchFamily="-84" charset="0"/>
              </a:rPr>
              <a:pPr eaLnBrk="1" hangingPunct="1"/>
              <a:t>9</a:t>
            </a:fld>
            <a:endParaRPr lang="en-US" altLang="en-US" sz="1400">
              <a:latin typeface="Helvetica" pitchFamily="-84" charset="0"/>
            </a:endParaRPr>
          </a:p>
        </p:txBody>
      </p:sp>
      <p:sp>
        <p:nvSpPr>
          <p:cNvPr id="7" name="Rectangle 6"/>
          <p:cNvSpPr>
            <a:spLocks noChangeArrowheads="1"/>
          </p:cNvSpPr>
          <p:nvPr/>
        </p:nvSpPr>
        <p:spPr bwMode="auto">
          <a:xfrm>
            <a:off x="304800" y="1447800"/>
            <a:ext cx="8534400" cy="4648200"/>
          </a:xfrm>
          <a:prstGeom prst="rect">
            <a:avLst/>
          </a:prstGeom>
          <a:solidFill>
            <a:srgbClr val="FF0000"/>
          </a:solidFill>
          <a:ln w="9525">
            <a:solidFill>
              <a:srgbClr val="B6DCDF"/>
            </a:solidFill>
            <a:miter lim="800000"/>
            <a:headEnd/>
            <a:tailEnd/>
          </a:ln>
          <a:effectLst>
            <a:outerShdw blurRad="40000" dist="23000" dir="5400000" rotWithShape="0">
              <a:srgbClr val="808080">
                <a:alpha val="34999"/>
              </a:srgbClr>
            </a:outerShdw>
          </a:effectLst>
        </p:spPr>
        <p:txBody>
          <a:bodyPr anchor="ctr"/>
          <a:lstStyle/>
          <a:p>
            <a:pPr algn="ctr">
              <a:defRPr/>
            </a:pPr>
            <a:r>
              <a:rPr lang="en-US" sz="23900">
                <a:solidFill>
                  <a:schemeClr val="bg1"/>
                </a:solidFill>
                <a:latin typeface="Arial Black"/>
                <a:ea typeface="+mn-ea"/>
                <a:cs typeface="Arial Black"/>
              </a:rPr>
              <a:t>END</a:t>
            </a:r>
          </a:p>
        </p:txBody>
      </p:sp>
      <p:sp>
        <p:nvSpPr>
          <p:cNvPr id="14339" name="Title 7"/>
          <p:cNvSpPr>
            <a:spLocks noGrp="1"/>
          </p:cNvSpPr>
          <p:nvPr>
            <p:ph type="ctrTitle"/>
          </p:nvPr>
        </p:nvSpPr>
        <p:spPr/>
        <p:txBody>
          <a:bodyPr/>
          <a:lstStyle/>
          <a:p>
            <a:endParaRPr lang="en-US" altLang="en-US" smtClean="0">
              <a:ea typeface="ＭＳ Ｐゴシック" pitchFamily="34" charset="-128"/>
            </a:endParaRPr>
          </a:p>
        </p:txBody>
      </p:sp>
    </p:spTree>
    <p:extLst>
      <p:ext uri="{BB962C8B-B14F-4D97-AF65-F5344CB8AC3E}">
        <p14:creationId xmlns:p14="http://schemas.microsoft.com/office/powerpoint/2010/main" val="3893121355"/>
      </p:ext>
    </p:extLst>
  </p:cSld>
  <p:clrMapOvr>
    <a:masterClrMapping/>
  </p:clrMapOvr>
  <p:timing>
    <p:tnLst>
      <p:par>
        <p:cTn id="1" dur="indefinite" restart="never" nodeType="tmRoot"/>
      </p:par>
    </p:tnLst>
  </p:timing>
</p:sld>
</file>

<file path=ppt/theme/theme1.xml><?xml version="1.0" encoding="utf-8"?>
<a:theme xmlns:a="http://schemas.openxmlformats.org/drawingml/2006/main" name="RADLabHelvetica">
  <a:themeElements>
    <a:clrScheme name="RADLabHelvetic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RADLabHelvetica">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RADLabHelvetic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RADLabHelvetica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RADLabHelvetica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RADLabHelvetica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RADLabHelvetica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RADLabHelvetica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RADLabHelvetica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RADLabHelvetica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RADLabHelvetica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RADLabHelvetica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RADLabHelvetica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RADLabHelvetica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Lecture.pot</Template>
  <TotalTime>19868</TotalTime>
  <Words>3802</Words>
  <Application>Microsoft Office PowerPoint</Application>
  <PresentationFormat>On-screen Show (4:3)</PresentationFormat>
  <Paragraphs>643</Paragraphs>
  <Slides>66</Slides>
  <Notes>31</Notes>
  <HiddenSlides>0</HiddenSlides>
  <MMClips>0</MMClips>
  <ScaleCrop>false</ScaleCrop>
  <HeadingPairs>
    <vt:vector size="8" baseType="variant">
      <vt:variant>
        <vt:lpstr>Fonts Used</vt:lpstr>
      </vt:variant>
      <vt:variant>
        <vt:i4>13</vt:i4>
      </vt:variant>
      <vt:variant>
        <vt:lpstr>Theme</vt:lpstr>
      </vt:variant>
      <vt:variant>
        <vt:i4>1</vt:i4>
      </vt:variant>
      <vt:variant>
        <vt:lpstr>Embedded OLE Servers</vt:lpstr>
      </vt:variant>
      <vt:variant>
        <vt:i4>1</vt:i4>
      </vt:variant>
      <vt:variant>
        <vt:lpstr>Slide Titles</vt:lpstr>
      </vt:variant>
      <vt:variant>
        <vt:i4>66</vt:i4>
      </vt:variant>
    </vt:vector>
  </HeadingPairs>
  <TitlesOfParts>
    <vt:vector size="81" baseType="lpstr">
      <vt:lpstr>MS Gothic</vt:lpstr>
      <vt:lpstr>ＭＳ Ｐゴシック</vt:lpstr>
      <vt:lpstr>Arial</vt:lpstr>
      <vt:lpstr>Arial Black</vt:lpstr>
      <vt:lpstr>Arial Narrow</vt:lpstr>
      <vt:lpstr>Courier</vt:lpstr>
      <vt:lpstr>Courier New</vt:lpstr>
      <vt:lpstr>Helvetica</vt:lpstr>
      <vt:lpstr>Lucida Sans Typewriter</vt:lpstr>
      <vt:lpstr>Symbol</vt:lpstr>
      <vt:lpstr>Times</vt:lpstr>
      <vt:lpstr>Times New Roman</vt:lpstr>
      <vt:lpstr>Zapf Dingbats</vt:lpstr>
      <vt:lpstr>RADLabHelvetica</vt:lpstr>
      <vt:lpstr>Image</vt:lpstr>
      <vt:lpstr>yield()   (Engineering Software as a Service §3.8)</vt:lpstr>
      <vt:lpstr>Inelegant, This</vt:lpstr>
      <vt:lpstr>Blocks (Anonymous  λ)</vt:lpstr>
      <vt:lpstr>Turning Iterators Inside-Out</vt:lpstr>
      <vt:lpstr>Iterators are Just One Nifty Use of yield</vt:lpstr>
      <vt:lpstr>Blocks are Closures</vt:lpstr>
      <vt:lpstr>PowerPoint Presentation</vt:lpstr>
      <vt:lpstr>PowerPoint Presentation</vt:lpstr>
      <vt:lpstr>PowerPoint Presentation</vt:lpstr>
      <vt:lpstr>Summary</vt:lpstr>
      <vt:lpstr>Summary (cont.)</vt:lpstr>
      <vt:lpstr>PowerPoint Presentation</vt:lpstr>
      <vt:lpstr>Intro to RSpec &amp; Unit Tests  (Engineering Software as a Service §8.1)</vt:lpstr>
      <vt:lpstr>PowerPoint Presentation</vt:lpstr>
      <vt:lpstr>PowerPoint Presentation</vt:lpstr>
      <vt:lpstr>Testing Today</vt:lpstr>
      <vt:lpstr>Testing Today</vt:lpstr>
      <vt:lpstr>BDD+TDD: The Big Picture</vt:lpstr>
      <vt:lpstr>Cucumber &amp; RSpec</vt:lpstr>
      <vt:lpstr>PowerPoint Presentation</vt:lpstr>
      <vt:lpstr>PowerPoint Presentation</vt:lpstr>
      <vt:lpstr>PowerPoint Presentation</vt:lpstr>
      <vt:lpstr>FIRST, TDD, and Getting Started With Rspec  (Engineering Software as a Service §8.2)</vt:lpstr>
      <vt:lpstr>Unit Tests Should Be FIRST</vt:lpstr>
      <vt:lpstr>Unit Tests Should Be FIRST</vt:lpstr>
      <vt:lpstr>RSpec, a Domain-Specific Language for Testing</vt:lpstr>
      <vt:lpstr>PowerPoint Presentation</vt:lpstr>
      <vt:lpstr>PowerPoint Presentation</vt:lpstr>
      <vt:lpstr>PowerPoint Presentation</vt:lpstr>
      <vt:lpstr>The Web as a Client-Server System; TCP/IP Intro</vt:lpstr>
      <vt:lpstr>Chapter 2 Overview</vt:lpstr>
      <vt:lpstr>Web at 100,000 Feet</vt:lpstr>
      <vt:lpstr>Client-Server vs. Peer-to-Peer</vt:lpstr>
      <vt:lpstr>Nuts and Bolts: TCP/IP Protocols</vt:lpstr>
      <vt:lpstr>Web at 100,000 Feet</vt:lpstr>
      <vt:lpstr>Now That We’re Talking, What Do We Say? Hypertext Transfer Protocol (HTTP)</vt:lpstr>
      <vt:lpstr>PowerPoint Presentation</vt:lpstr>
      <vt:lpstr>PowerPoint Presentation</vt:lpstr>
      <vt:lpstr>PowerPoint Presentation</vt:lpstr>
      <vt:lpstr>Cookies</vt:lpstr>
      <vt:lpstr>Uses of Cookies</vt:lpstr>
      <vt:lpstr>PowerPoint Presentation</vt:lpstr>
      <vt:lpstr>PowerPoint Presentation</vt:lpstr>
      <vt:lpstr>PowerPoint Presentation</vt:lpstr>
      <vt:lpstr>3-Tier Shared-Nothing Architecture &amp; Scaling</vt:lpstr>
      <vt:lpstr>Chapter 2 Overview</vt:lpstr>
      <vt:lpstr>Dynamic Content Generation</vt:lpstr>
      <vt:lpstr>Sites That are Really Programs (SaaS)</vt:lpstr>
      <vt:lpstr>Developer Environment vs. Medium-Scale Deployment</vt:lpstr>
      <vt:lpstr>“Shared Nothing”</vt:lpstr>
      <vt:lpstr>Sharding vs. Replication</vt:lpstr>
      <vt:lpstr>Summary: Web 1.0 SaaS</vt:lpstr>
      <vt:lpstr>PowerPoint Presentation</vt:lpstr>
      <vt:lpstr>PowerPoint Presentation</vt:lpstr>
      <vt:lpstr>PowerPoint Presentation</vt:lpstr>
      <vt:lpstr>HTML+CSS </vt:lpstr>
      <vt:lpstr>Chapter 2 Overview</vt:lpstr>
      <vt:lpstr>Text</vt:lpstr>
      <vt:lpstr>Hypertext Markup Lang. (HTML)</vt:lpstr>
      <vt:lpstr>PowerPoint Presentation</vt:lpstr>
      <vt:lpstr>HTML</vt:lpstr>
      <vt:lpstr>Cascading Style Sheets (CSS) Separate Content from Presentation</vt:lpstr>
      <vt:lpstr>CSS Selectors Identify Specific Elements for Styling</vt:lpstr>
      <vt:lpstr>PowerPoint Presentation</vt:lpstr>
      <vt:lpstr>PowerPoint Presentation</vt:lpstr>
      <vt:lpstr>PowerPoint Presentation</vt:lpstr>
    </vt:vector>
  </TitlesOfParts>
  <Company>Armando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Ruby on Rails Short Course: Just Enough Ruby</dc:title>
  <dc:creator>Hank Walker</dc:creator>
  <cp:lastModifiedBy>Walker, Duncan M</cp:lastModifiedBy>
  <cp:revision>609</cp:revision>
  <dcterms:created xsi:type="dcterms:W3CDTF">2012-09-05T21:48:28Z</dcterms:created>
  <dcterms:modified xsi:type="dcterms:W3CDTF">2016-02-03T19:20:03Z</dcterms:modified>
</cp:coreProperties>
</file>